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18288000" cy="10287000"/>
  <p:notesSz cx="6858000" cy="9144000"/>
  <p:embeddedFontLst>
    <p:embeddedFont>
      <p:font typeface="Calibri (MS)" charset="1" panose="020F0502020204030204"/>
      <p:regular r:id="rId24"/>
    </p:embeddedFont>
    <p:embeddedFont>
      <p:font typeface="Press Start 2P" charset="1" panose="00000500000000000000"/>
      <p:regular r:id="rId26"/>
    </p:embeddedFont>
    <p:embeddedFont>
      <p:font typeface="Calibri (MS) Italics" charset="1" panose="020F05020202040A0204"/>
      <p:regular r:id="rId27"/>
    </p:embeddedFont>
    <p:embeddedFont>
      <p:font typeface="Calibri (MS) Bold" charset="1" panose="020F0702030404030204"/>
      <p:regular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notesMasters/notesMaster1.xml" Type="http://schemas.openxmlformats.org/officeDocument/2006/relationships/notesMaster"/><Relationship Id="rId22" Target="theme/theme2.xml" Type="http://schemas.openxmlformats.org/officeDocument/2006/relationships/theme"/><Relationship Id="rId23" Target="notesSlides/notesSlide1.xml" Type="http://schemas.openxmlformats.org/officeDocument/2006/relationships/notesSlide"/><Relationship Id="rId24" Target="fonts/font24.fntdata" Type="http://schemas.openxmlformats.org/officeDocument/2006/relationships/font"/><Relationship Id="rId25" Target="notesSlides/notesSlide2.xml" Type="http://schemas.openxmlformats.org/officeDocument/2006/relationships/notesSlide"/><Relationship Id="rId26" Target="fonts/font26.fntdata" Type="http://schemas.openxmlformats.org/officeDocument/2006/relationships/font"/><Relationship Id="rId27" Target="fonts/font27.fntdata" Type="http://schemas.openxmlformats.org/officeDocument/2006/relationships/font"/><Relationship Id="rId28" Target="notesSlides/notesSlide3.xml" Type="http://schemas.openxmlformats.org/officeDocument/2006/relationships/notesSlide"/><Relationship Id="rId29" Target="fonts/font29.fntdata" Type="http://schemas.openxmlformats.org/officeDocument/2006/relationships/font"/><Relationship Id="rId3" Target="viewProps.xml" Type="http://schemas.openxmlformats.org/officeDocument/2006/relationships/viewProps"/><Relationship Id="rId30" Target="notesSlides/notesSlide4.xml" Type="http://schemas.openxmlformats.org/officeDocument/2006/relationships/notesSlide"/><Relationship Id="rId31" Target="notesSlides/notesSlide5.xml" Type="http://schemas.openxmlformats.org/officeDocument/2006/relationships/notesSlide"/><Relationship Id="rId32" Target="notesSlides/notesSlide6.xml" Type="http://schemas.openxmlformats.org/officeDocument/2006/relationships/notesSlide"/><Relationship Id="rId33" Target="notesSlides/notesSlide7.xml" Type="http://schemas.openxmlformats.org/officeDocument/2006/relationships/notesSlide"/><Relationship Id="rId34" Target="notesSlides/notesSlide8.xml" Type="http://schemas.openxmlformats.org/officeDocument/2006/relationships/notesSlide"/><Relationship Id="rId35" Target="notesSlides/notesSlide9.xml" Type="http://schemas.openxmlformats.org/officeDocument/2006/relationships/notesSlide"/><Relationship Id="rId36" Target="notesSlides/notesSlide10.xml" Type="http://schemas.openxmlformats.org/officeDocument/2006/relationships/notesSlide"/><Relationship Id="rId37" Target="notesSlides/notesSlide11.xml" Type="http://schemas.openxmlformats.org/officeDocument/2006/relationships/notesSlide"/><Relationship Id="rId38" Target="notesSlides/notesSlide12.xml" Type="http://schemas.openxmlformats.org/officeDocument/2006/relationships/notesSlide"/><Relationship Id="rId39" Target="notesSlides/notesSlide13.xml" Type="http://schemas.openxmlformats.org/officeDocument/2006/relationships/notesSlide"/><Relationship Id="rId4" Target="theme/theme1.xml" Type="http://schemas.openxmlformats.org/officeDocument/2006/relationships/theme"/><Relationship Id="rId40" Target="notesSlides/notesSlide14.xml" Type="http://schemas.openxmlformats.org/officeDocument/2006/relationships/notesSlide"/><Relationship Id="rId41" Target="notesSlides/notesSlide15.xml" Type="http://schemas.openxmlformats.org/officeDocument/2006/relationships/notesSlid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4.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15.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16.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4.png" Type="http://schemas.openxmlformats.org/officeDocument/2006/relationships/image"/><Relationship Id="rId11" Target="../media/image2.png" Type="http://schemas.openxmlformats.org/officeDocument/2006/relationships/image"/><Relationship Id="rId12" Target="../media/image25.png" Type="http://schemas.openxmlformats.org/officeDocument/2006/relationships/image"/><Relationship Id="rId2" Target="../notesSlides/notesSlide14.xml" Type="http://schemas.openxmlformats.org/officeDocument/2006/relationships/notesSlide"/><Relationship Id="rId3" Target="../media/image17.png" Type="http://schemas.openxmlformats.org/officeDocument/2006/relationships/image"/><Relationship Id="rId4" Target="../media/image18.png" Type="http://schemas.openxmlformats.org/officeDocument/2006/relationships/image"/><Relationship Id="rId5" Target="../media/image19.png" Type="http://schemas.openxmlformats.org/officeDocument/2006/relationships/image"/><Relationship Id="rId6" Target="../media/image20.png" Type="http://schemas.openxmlformats.org/officeDocument/2006/relationships/image"/><Relationship Id="rId7" Target="../media/image21.png" Type="http://schemas.openxmlformats.org/officeDocument/2006/relationships/image"/><Relationship Id="rId8" Target="../media/image22.png" Type="http://schemas.openxmlformats.org/officeDocument/2006/relationships/image"/><Relationship Id="rId9" Target="../media/image23.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3.png" Type="http://schemas.openxmlformats.org/officeDocument/2006/relationships/image"/><Relationship Id="rId11" Target="../media/image24.png" Type="http://schemas.openxmlformats.org/officeDocument/2006/relationships/image"/><Relationship Id="rId12" Target="../media/image27.png" Type="http://schemas.openxmlformats.org/officeDocument/2006/relationships/image"/><Relationship Id="rId2" Target="../notesSlides/notesSlide15.xml" Type="http://schemas.openxmlformats.org/officeDocument/2006/relationships/notesSlide"/><Relationship Id="rId3" Target="../media/image26.png" Type="http://schemas.openxmlformats.org/officeDocument/2006/relationships/image"/><Relationship Id="rId4" Target="../media/image17.png" Type="http://schemas.openxmlformats.org/officeDocument/2006/relationships/image"/><Relationship Id="rId5" Target="../media/image18.png" Type="http://schemas.openxmlformats.org/officeDocument/2006/relationships/image"/><Relationship Id="rId6" Target="../media/image19.png" Type="http://schemas.openxmlformats.org/officeDocument/2006/relationships/image"/><Relationship Id="rId7" Target="../media/image20.png" Type="http://schemas.openxmlformats.org/officeDocument/2006/relationships/image"/><Relationship Id="rId8" Target="../media/image21.png" Type="http://schemas.openxmlformats.org/officeDocument/2006/relationships/image"/><Relationship Id="rId9" Target="../media/image22.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6.png" Type="http://schemas.openxmlformats.org/officeDocument/2006/relationships/image"/><Relationship Id="rId4" Target="../media/image7.png" Type="http://schemas.openxmlformats.org/officeDocument/2006/relationships/image"/><Relationship Id="rId5" Target="../media/image8.png" Type="http://schemas.openxmlformats.org/officeDocument/2006/relationships/image"/><Relationship Id="rId6" Target="../media/image3.png" Type="http://schemas.openxmlformats.org/officeDocument/2006/relationships/image"/><Relationship Id="rId7"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9.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0.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1.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2.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3.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a:grpSpLocks noChangeAspect="true"/>
          </p:cNvGrpSpPr>
          <p:nvPr/>
        </p:nvGrpSpPr>
        <p:grpSpPr>
          <a:xfrm rot="0">
            <a:off x="0" y="0"/>
            <a:ext cx="18288000" cy="10287000"/>
            <a:chOff x="0" y="0"/>
            <a:chExt cx="24384000" cy="13716000"/>
          </a:xfrm>
        </p:grpSpPr>
        <p:sp>
          <p:nvSpPr>
            <p:cNvPr name="Freeform 18" id="1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7"/>
              <a:stretch>
                <a:fillRect l="-482" t="0" r="-482" b="0"/>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Principii cheie ale practicilor de turism durabil</a:t>
              </a:r>
            </a:p>
          </p:txBody>
        </p:sp>
      </p:grpSp>
      <p:sp>
        <p:nvSpPr>
          <p:cNvPr name="TextBox 7" id="7"/>
          <p:cNvSpPr txBox="true"/>
          <p:nvPr/>
        </p:nvSpPr>
        <p:spPr>
          <a:xfrm rot="0">
            <a:off x="192653" y="2134951"/>
            <a:ext cx="8774950" cy="5177028"/>
          </a:xfrm>
          <a:prstGeom prst="rect">
            <a:avLst/>
          </a:prstGeom>
        </p:spPr>
        <p:txBody>
          <a:bodyPr anchor="t" rtlCol="false" tIns="0" lIns="0" bIns="0" rIns="0">
            <a:spAutoFit/>
          </a:bodyPr>
          <a:lstStyle/>
          <a:p>
            <a:pPr algn="l" marL="0" indent="0" lvl="0">
              <a:lnSpc>
                <a:spcPts val="3726"/>
              </a:lnSpc>
            </a:pP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Crearea de locuri de muncă</a:t>
            </a:r>
          </a:p>
          <a:p>
            <a:pPr algn="l" marL="726756" indent="-363378" lvl="1">
              <a:lnSpc>
                <a:spcPts val="3726"/>
              </a:lnSpc>
            </a:pPr>
            <a:r>
              <a:rPr lang="en-US" sz="2700">
                <a:solidFill>
                  <a:srgbClr val="616161"/>
                </a:solidFill>
                <a:latin typeface="Calibri (MS)"/>
                <a:ea typeface="Calibri (MS)"/>
                <a:cs typeface="Calibri (MS)"/>
                <a:sym typeface="Calibri (MS)"/>
              </a:rPr>
              <a:t>Dezvoltarea de inițiative turistice care să ofere locuri de muncă populației locale, cu salarii și condiții echitabile.</a:t>
            </a: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Investițiile în dezvoltarea comunității</a:t>
            </a:r>
          </a:p>
          <a:p>
            <a:pPr algn="l" marL="726756" indent="-363378" lvl="1">
              <a:lnSpc>
                <a:spcPts val="3726"/>
              </a:lnSpc>
            </a:pPr>
            <a:r>
              <a:rPr lang="en-US" sz="2700">
                <a:solidFill>
                  <a:srgbClr val="616161"/>
                </a:solidFill>
                <a:latin typeface="Calibri (MS)"/>
                <a:ea typeface="Calibri (MS)"/>
                <a:cs typeface="Calibri (MS)"/>
                <a:sym typeface="Calibri (MS)"/>
              </a:rPr>
              <a:t>Sprijinirea de proiecte care îmbunătățesc infrastructura locală, educația și asistența medicală.</a:t>
            </a: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Promovarea produselor locale</a:t>
            </a:r>
          </a:p>
          <a:p>
            <a:pPr algn="l" marL="726756" indent="-363378" lvl="1">
              <a:lnSpc>
                <a:spcPts val="3726"/>
              </a:lnSpc>
            </a:pPr>
            <a:r>
              <a:rPr lang="en-US" sz="2700">
                <a:solidFill>
                  <a:srgbClr val="616161"/>
                </a:solidFill>
                <a:latin typeface="Calibri (MS)"/>
                <a:ea typeface="Calibri (MS)"/>
                <a:cs typeface="Calibri (MS)"/>
                <a:sym typeface="Calibri (MS)"/>
              </a:rPr>
              <a:t>Încurajarea utilizării bunurilor și serviciilor locale pentru a asigura menținerea beneficiilor economice în cadrul comunității.</a:t>
            </a:r>
          </a:p>
        </p:txBody>
      </p:sp>
      <p:grpSp>
        <p:nvGrpSpPr>
          <p:cNvPr name="Group 8" id="8"/>
          <p:cNvGrpSpPr/>
          <p:nvPr/>
        </p:nvGrpSpPr>
        <p:grpSpPr>
          <a:xfrm rot="0">
            <a:off x="146952" y="1282005"/>
            <a:ext cx="17916750" cy="826200"/>
            <a:chOff x="0" y="0"/>
            <a:chExt cx="23889000" cy="1101600"/>
          </a:xfrm>
        </p:grpSpPr>
        <p:sp>
          <p:nvSpPr>
            <p:cNvPr name="Freeform 9" id="9"/>
            <p:cNvSpPr/>
            <p:nvPr/>
          </p:nvSpPr>
          <p:spPr>
            <a:xfrm flipH="false" flipV="false" rot="0">
              <a:off x="0" y="0"/>
              <a:ext cx="23889001" cy="1101600"/>
            </a:xfrm>
            <a:custGeom>
              <a:avLst/>
              <a:gdLst/>
              <a:ahLst/>
              <a:cxnLst/>
              <a:rect r="r" b="b" t="t" l="l"/>
              <a:pathLst>
                <a:path h="1101600" w="23889001">
                  <a:moveTo>
                    <a:pt x="0" y="0"/>
                  </a:moveTo>
                  <a:lnTo>
                    <a:pt x="23889001" y="0"/>
                  </a:lnTo>
                  <a:lnTo>
                    <a:pt x="23889001" y="1101600"/>
                  </a:lnTo>
                  <a:lnTo>
                    <a:pt x="0" y="1101600"/>
                  </a:lnTo>
                  <a:close/>
                </a:path>
              </a:pathLst>
            </a:custGeom>
            <a:solidFill>
              <a:srgbClr val="000000">
                <a:alpha val="0"/>
              </a:srgbClr>
            </a:solidFill>
          </p:spPr>
        </p:sp>
        <p:sp>
          <p:nvSpPr>
            <p:cNvPr name="TextBox 10" id="10"/>
            <p:cNvSpPr txBox="true"/>
            <p:nvPr/>
          </p:nvSpPr>
          <p:spPr>
            <a:xfrm>
              <a:off x="0" y="-19050"/>
              <a:ext cx="23889000" cy="1120650"/>
            </a:xfrm>
            <a:prstGeom prst="rect">
              <a:avLst/>
            </a:prstGeom>
          </p:spPr>
          <p:txBody>
            <a:bodyPr anchor="ctr" rtlCol="false" tIns="0" lIns="0" bIns="0" rIns="0"/>
            <a:lstStyle/>
            <a:p>
              <a:pPr algn="just" marL="0" indent="0" lvl="0">
                <a:lnSpc>
                  <a:spcPts val="3888"/>
                </a:lnSpc>
              </a:pPr>
              <a:r>
                <a:rPr lang="en-US" b="true" sz="3600">
                  <a:solidFill>
                    <a:srgbClr val="A56793"/>
                  </a:solidFill>
                  <a:latin typeface="Calibri (MS) Bold"/>
                  <a:ea typeface="Calibri (MS) Bold"/>
                  <a:cs typeface="Calibri (MS) Bold"/>
                  <a:sym typeface="Calibri (MS) Bold"/>
                </a:rPr>
                <a:t>Principiul 3 - Oferirea de beneficii economice localnicilor</a:t>
              </a:r>
            </a:p>
          </p:txBody>
        </p:sp>
      </p:grpSp>
      <p:grpSp>
        <p:nvGrpSpPr>
          <p:cNvPr name="Group 11" id="11"/>
          <p:cNvGrpSpPr>
            <a:grpSpLocks noChangeAspect="true"/>
          </p:cNvGrpSpPr>
          <p:nvPr/>
        </p:nvGrpSpPr>
        <p:grpSpPr>
          <a:xfrm rot="0">
            <a:off x="9502275" y="2025000"/>
            <a:ext cx="8343900" cy="7886700"/>
            <a:chOff x="0" y="0"/>
            <a:chExt cx="11125200" cy="10515600"/>
          </a:xfrm>
        </p:grpSpPr>
        <p:sp>
          <p:nvSpPr>
            <p:cNvPr name="Freeform 12" id="12"/>
            <p:cNvSpPr/>
            <p:nvPr/>
          </p:nvSpPr>
          <p:spPr>
            <a:xfrm flipH="false" flipV="false" rot="0">
              <a:off x="0" y="0"/>
              <a:ext cx="11125200" cy="10515600"/>
            </a:xfrm>
            <a:custGeom>
              <a:avLst/>
              <a:gdLst/>
              <a:ahLst/>
              <a:cxnLst/>
              <a:rect r="r" b="b" t="t" l="l"/>
              <a:pathLst>
                <a:path h="10515600" w="11125200">
                  <a:moveTo>
                    <a:pt x="0" y="0"/>
                  </a:moveTo>
                  <a:lnTo>
                    <a:pt x="11125200" y="0"/>
                  </a:lnTo>
                  <a:lnTo>
                    <a:pt x="11125200" y="10515600"/>
                  </a:lnTo>
                  <a:lnTo>
                    <a:pt x="0" y="10515600"/>
                  </a:lnTo>
                  <a:lnTo>
                    <a:pt x="0" y="0"/>
                  </a:lnTo>
                  <a:close/>
                </a:path>
              </a:pathLst>
            </a:custGeom>
            <a:blipFill>
              <a:blip r:embed="rId3"/>
              <a:stretch>
                <a:fillRect l="-3" t="0" r="-3" b="0"/>
              </a:stretch>
            </a:blipFill>
          </p:spPr>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Principii cheie ale practicilor de turism durabil</a:t>
              </a:r>
            </a:p>
          </p:txBody>
        </p:sp>
      </p:grpSp>
      <p:sp>
        <p:nvSpPr>
          <p:cNvPr name="TextBox 7" id="7"/>
          <p:cNvSpPr txBox="true"/>
          <p:nvPr/>
        </p:nvSpPr>
        <p:spPr>
          <a:xfrm rot="0">
            <a:off x="192653" y="2134951"/>
            <a:ext cx="8774950" cy="5177028"/>
          </a:xfrm>
          <a:prstGeom prst="rect">
            <a:avLst/>
          </a:prstGeom>
        </p:spPr>
        <p:txBody>
          <a:bodyPr anchor="t" rtlCol="false" tIns="0" lIns="0" bIns="0" rIns="0">
            <a:spAutoFit/>
          </a:bodyPr>
          <a:lstStyle/>
          <a:p>
            <a:pPr algn="l" marL="0" indent="0" lvl="0">
              <a:lnSpc>
                <a:spcPts val="3726"/>
              </a:lnSpc>
            </a:pP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Încurajarea unui comportament responsabil</a:t>
            </a:r>
          </a:p>
          <a:p>
            <a:pPr algn="l" marL="726756" indent="-363378" lvl="1">
              <a:lnSpc>
                <a:spcPts val="3726"/>
              </a:lnSpc>
            </a:pPr>
            <a:r>
              <a:rPr lang="en-US" sz="2700">
                <a:solidFill>
                  <a:srgbClr val="616161"/>
                </a:solidFill>
                <a:latin typeface="Calibri (MS)"/>
                <a:ea typeface="Calibri (MS)"/>
                <a:cs typeface="Calibri (MS)"/>
                <a:sym typeface="Calibri (MS)"/>
              </a:rPr>
              <a:t>Educarea turiștilor cu privire la respectarea mediului și culturilor locale. Oferirea de  îndrumări pentru practici de călătorie sustenabile.</a:t>
            </a: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Promovarea unor experiențe autentice</a:t>
            </a:r>
          </a:p>
          <a:p>
            <a:pPr algn="l" marL="726756" indent="-363378" lvl="1">
              <a:lnSpc>
                <a:spcPts val="3726"/>
              </a:lnSpc>
            </a:pPr>
            <a:r>
              <a:rPr lang="en-US" sz="2700">
                <a:solidFill>
                  <a:srgbClr val="616161"/>
                </a:solidFill>
                <a:latin typeface="Calibri (MS)"/>
                <a:ea typeface="Calibri (MS)"/>
                <a:cs typeface="Calibri (MS)"/>
                <a:sym typeface="Calibri (MS)"/>
              </a:rPr>
              <a:t>Oferirea unor experiențe turistice care se concentrează pe interacțiuni culturale și naturale autentice.</a:t>
            </a: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Asigurarea accesibilității</a:t>
            </a:r>
          </a:p>
          <a:p>
            <a:pPr algn="l" marL="726756" indent="-363378" lvl="1">
              <a:lnSpc>
                <a:spcPts val="3726"/>
              </a:lnSpc>
            </a:pPr>
            <a:r>
              <a:rPr lang="en-US" sz="2700">
                <a:solidFill>
                  <a:srgbClr val="616161"/>
                </a:solidFill>
                <a:latin typeface="Calibri (MS)"/>
                <a:ea typeface="Calibri (MS)"/>
                <a:cs typeface="Calibri (MS)"/>
                <a:sym typeface="Calibri (MS)"/>
              </a:rPr>
              <a:t>Contribuie</a:t>
            </a:r>
            <a:r>
              <a:rPr lang="en-US" sz="2700">
                <a:solidFill>
                  <a:srgbClr val="616161"/>
                </a:solidFill>
                <a:latin typeface="Calibri (MS)"/>
                <a:ea typeface="Calibri (MS)"/>
                <a:cs typeface="Calibri (MS)"/>
                <a:sym typeface="Calibri (MS)"/>
              </a:rPr>
              <a:t> la accesibilizarea turismului pentru toți, inclusiv pentru persoanele cu dizabilități și nevoi diverse.</a:t>
            </a:r>
          </a:p>
        </p:txBody>
      </p:sp>
      <p:grpSp>
        <p:nvGrpSpPr>
          <p:cNvPr name="Group 8" id="8"/>
          <p:cNvGrpSpPr/>
          <p:nvPr/>
        </p:nvGrpSpPr>
        <p:grpSpPr>
          <a:xfrm rot="0">
            <a:off x="146952" y="1282005"/>
            <a:ext cx="17916750" cy="826200"/>
            <a:chOff x="0" y="0"/>
            <a:chExt cx="23889000" cy="1101600"/>
          </a:xfrm>
        </p:grpSpPr>
        <p:sp>
          <p:nvSpPr>
            <p:cNvPr name="Freeform 9" id="9"/>
            <p:cNvSpPr/>
            <p:nvPr/>
          </p:nvSpPr>
          <p:spPr>
            <a:xfrm flipH="false" flipV="false" rot="0">
              <a:off x="0" y="0"/>
              <a:ext cx="23889001" cy="1101600"/>
            </a:xfrm>
            <a:custGeom>
              <a:avLst/>
              <a:gdLst/>
              <a:ahLst/>
              <a:cxnLst/>
              <a:rect r="r" b="b" t="t" l="l"/>
              <a:pathLst>
                <a:path h="1101600" w="23889001">
                  <a:moveTo>
                    <a:pt x="0" y="0"/>
                  </a:moveTo>
                  <a:lnTo>
                    <a:pt x="23889001" y="0"/>
                  </a:lnTo>
                  <a:lnTo>
                    <a:pt x="23889001" y="1101600"/>
                  </a:lnTo>
                  <a:lnTo>
                    <a:pt x="0" y="1101600"/>
                  </a:lnTo>
                  <a:close/>
                </a:path>
              </a:pathLst>
            </a:custGeom>
            <a:solidFill>
              <a:srgbClr val="000000">
                <a:alpha val="0"/>
              </a:srgbClr>
            </a:solidFill>
          </p:spPr>
        </p:sp>
        <p:sp>
          <p:nvSpPr>
            <p:cNvPr name="TextBox 10" id="10"/>
            <p:cNvSpPr txBox="true"/>
            <p:nvPr/>
          </p:nvSpPr>
          <p:spPr>
            <a:xfrm>
              <a:off x="0" y="-19050"/>
              <a:ext cx="23889000" cy="1120650"/>
            </a:xfrm>
            <a:prstGeom prst="rect">
              <a:avLst/>
            </a:prstGeom>
          </p:spPr>
          <p:txBody>
            <a:bodyPr anchor="ctr" rtlCol="false" tIns="0" lIns="0" bIns="0" rIns="0"/>
            <a:lstStyle/>
            <a:p>
              <a:pPr algn="just" marL="0" indent="0" lvl="0">
                <a:lnSpc>
                  <a:spcPts val="3888"/>
                </a:lnSpc>
              </a:pPr>
              <a:r>
                <a:rPr lang="en-US" b="true" sz="3600">
                  <a:solidFill>
                    <a:srgbClr val="A56793"/>
                  </a:solidFill>
                  <a:latin typeface="Calibri (MS) Bold"/>
                  <a:ea typeface="Calibri (MS) Bold"/>
                  <a:cs typeface="Calibri (MS) Bold"/>
                  <a:sym typeface="Calibri (MS) Bold"/>
                </a:rPr>
                <a:t>Principiul 4 - Sprijinirea experiențelor sustenabile ale vizitatorilor</a:t>
              </a:r>
            </a:p>
          </p:txBody>
        </p:sp>
      </p:grpSp>
      <p:grpSp>
        <p:nvGrpSpPr>
          <p:cNvPr name="Group 11" id="11"/>
          <p:cNvGrpSpPr>
            <a:grpSpLocks noChangeAspect="true"/>
          </p:cNvGrpSpPr>
          <p:nvPr/>
        </p:nvGrpSpPr>
        <p:grpSpPr>
          <a:xfrm rot="0">
            <a:off x="9793988" y="2457320"/>
            <a:ext cx="7872412" cy="7443788"/>
            <a:chOff x="0" y="0"/>
            <a:chExt cx="10496550" cy="9925050"/>
          </a:xfrm>
        </p:grpSpPr>
        <p:sp>
          <p:nvSpPr>
            <p:cNvPr name="Freeform 12" id="12"/>
            <p:cNvSpPr/>
            <p:nvPr/>
          </p:nvSpPr>
          <p:spPr>
            <a:xfrm flipH="false" flipV="false" rot="0">
              <a:off x="0" y="0"/>
              <a:ext cx="10496550" cy="9925050"/>
            </a:xfrm>
            <a:custGeom>
              <a:avLst/>
              <a:gdLst/>
              <a:ahLst/>
              <a:cxnLst/>
              <a:rect r="r" b="b" t="t" l="l"/>
              <a:pathLst>
                <a:path h="9925050" w="10496550">
                  <a:moveTo>
                    <a:pt x="0" y="0"/>
                  </a:moveTo>
                  <a:lnTo>
                    <a:pt x="10496550" y="0"/>
                  </a:lnTo>
                  <a:lnTo>
                    <a:pt x="10496550" y="9925050"/>
                  </a:lnTo>
                  <a:lnTo>
                    <a:pt x="0" y="9925050"/>
                  </a:lnTo>
                  <a:lnTo>
                    <a:pt x="0" y="0"/>
                  </a:lnTo>
                  <a:close/>
                </a:path>
              </a:pathLst>
            </a:custGeom>
            <a:blipFill>
              <a:blip r:embed="rId3"/>
              <a:stretch>
                <a:fillRect l="-21" t="0" r="-21" b="0"/>
              </a:stretch>
            </a:blipFill>
          </p:spPr>
        </p:sp>
      </p:gr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Importanța sustenabilității în turism</a:t>
              </a:r>
            </a:p>
          </p:txBody>
        </p:sp>
      </p:grpSp>
      <p:sp>
        <p:nvSpPr>
          <p:cNvPr name="TextBox 7" id="7"/>
          <p:cNvSpPr txBox="true"/>
          <p:nvPr/>
        </p:nvSpPr>
        <p:spPr>
          <a:xfrm rot="0">
            <a:off x="352787" y="1727800"/>
            <a:ext cx="12836650" cy="5081473"/>
          </a:xfrm>
          <a:prstGeom prst="rect">
            <a:avLst/>
          </a:prstGeom>
        </p:spPr>
        <p:txBody>
          <a:bodyPr anchor="t" rtlCol="false" tIns="0" lIns="0" bIns="0" rIns="0">
            <a:spAutoFit/>
          </a:bodyPr>
          <a:lstStyle/>
          <a:p>
            <a:pPr algn="just" marL="582930" indent="-291465" lvl="1">
              <a:lnSpc>
                <a:spcPts val="3353"/>
              </a:lnSpc>
              <a:buAutoNum type="arabicPeriod" startAt="1"/>
            </a:pPr>
            <a:r>
              <a:rPr lang="en-US" b="true" sz="2700">
                <a:solidFill>
                  <a:srgbClr val="616161"/>
                </a:solidFill>
                <a:latin typeface="Calibri (MS) Bold"/>
                <a:ea typeface="Calibri (MS) Bold"/>
                <a:cs typeface="Calibri (MS) Bold"/>
                <a:sym typeface="Calibri (MS) Bold"/>
              </a:rPr>
              <a:t>Beneficii pentru mediu</a:t>
            </a:r>
          </a:p>
          <a:p>
            <a:pPr algn="just" marL="660082" indent="-330041" lvl="1">
              <a:lnSpc>
                <a:spcPts val="3353"/>
              </a:lnSpc>
            </a:pPr>
            <a:r>
              <a:rPr lang="en-US" sz="2700">
                <a:solidFill>
                  <a:srgbClr val="616161"/>
                </a:solidFill>
                <a:latin typeface="Calibri (MS)"/>
                <a:ea typeface="Calibri (MS)"/>
                <a:cs typeface="Calibri (MS)"/>
                <a:sym typeface="Calibri (MS)"/>
              </a:rPr>
              <a:t>Turismul durabil ajută la protejarea mediilor naturale și a biodiversității. Prin promovarea eforturilor de conservare și reducerea poluării, turismul poate juca un rol semnificativ în conservarea ecosistemelor pentru generațiile viitoare.</a:t>
            </a:r>
          </a:p>
          <a:p>
            <a:pPr algn="just">
              <a:lnSpc>
                <a:spcPts val="3353"/>
              </a:lnSpc>
            </a:pPr>
            <a:r>
              <a:rPr lang="en-US" b="true" sz="2700">
                <a:solidFill>
                  <a:srgbClr val="616161"/>
                </a:solidFill>
                <a:latin typeface="Calibri (MS) Bold"/>
                <a:ea typeface="Calibri (MS) Bold"/>
                <a:cs typeface="Calibri (MS) Bold"/>
                <a:sym typeface="Calibri (MS) Bold"/>
              </a:rPr>
              <a:t>     </a:t>
            </a:r>
            <a:r>
              <a:rPr lang="en-US" b="true" sz="2700">
                <a:solidFill>
                  <a:srgbClr val="616161"/>
                </a:solidFill>
                <a:latin typeface="Calibri (MS) Bold"/>
                <a:ea typeface="Calibri (MS) Bold"/>
                <a:cs typeface="Calibri (MS) Bold"/>
                <a:sym typeface="Calibri (MS) Bold"/>
              </a:rPr>
              <a:t>2. Beneficii sociale</a:t>
            </a:r>
          </a:p>
          <a:p>
            <a:pPr algn="just" marL="660082" indent="-330041" lvl="1">
              <a:lnSpc>
                <a:spcPts val="3353"/>
              </a:lnSpc>
            </a:pPr>
            <a:r>
              <a:rPr lang="en-US" sz="2700">
                <a:solidFill>
                  <a:srgbClr val="616161"/>
                </a:solidFill>
                <a:latin typeface="Calibri (MS)"/>
                <a:ea typeface="Calibri (MS)"/>
                <a:cs typeface="Calibri (MS)"/>
                <a:sym typeface="Calibri (MS)"/>
              </a:rPr>
              <a:t>Sustenabilitatea îmbunătățește structura socială a comunităților prin promovarea schimbului și a înțelegerii culturale. Încurajează turiștii să respecte tradițiile locale și sprijină inițiativele care îmbunătățesc calitatea vieții locuitorilor.</a:t>
            </a:r>
          </a:p>
          <a:p>
            <a:pPr algn="just">
              <a:lnSpc>
                <a:spcPts val="3353"/>
              </a:lnSpc>
            </a:pPr>
            <a:r>
              <a:rPr lang="en-US" b="true" sz="2700">
                <a:solidFill>
                  <a:srgbClr val="616161"/>
                </a:solidFill>
                <a:latin typeface="Calibri (MS) Bold"/>
                <a:ea typeface="Calibri (MS) Bold"/>
                <a:cs typeface="Calibri (MS) Bold"/>
                <a:sym typeface="Calibri (MS) Bold"/>
              </a:rPr>
              <a:t>     3. </a:t>
            </a:r>
            <a:r>
              <a:rPr lang="en-US" b="true" sz="2700">
                <a:solidFill>
                  <a:srgbClr val="616161"/>
                </a:solidFill>
                <a:latin typeface="Calibri (MS) Bold"/>
                <a:ea typeface="Calibri (MS) Bold"/>
                <a:cs typeface="Calibri (MS) Bold"/>
                <a:sym typeface="Calibri (MS) Bold"/>
              </a:rPr>
              <a:t>Beneficii economice</a:t>
            </a:r>
          </a:p>
          <a:p>
            <a:pPr algn="just" marL="660082" indent="-330041" lvl="1">
              <a:lnSpc>
                <a:spcPts val="3353"/>
              </a:lnSpc>
            </a:pPr>
            <a:r>
              <a:rPr lang="en-US" sz="2700">
                <a:solidFill>
                  <a:srgbClr val="616161"/>
                </a:solidFill>
                <a:latin typeface="Calibri (MS)"/>
                <a:ea typeface="Calibri (MS)"/>
                <a:cs typeface="Calibri (MS)"/>
                <a:sym typeface="Calibri (MS)"/>
              </a:rPr>
              <a:t>Turismul durabil creează locuri de muncă și stimulează creșterea economică. Acesta oferă oportunități pentru ca afacerile locale să prospere și asigură că veniturile din turism sunt reinvestite în comunitate.</a:t>
            </a:r>
          </a:p>
        </p:txBody>
      </p:sp>
      <p:grpSp>
        <p:nvGrpSpPr>
          <p:cNvPr name="Group 8" id="8"/>
          <p:cNvGrpSpPr>
            <a:grpSpLocks noChangeAspect="true"/>
          </p:cNvGrpSpPr>
          <p:nvPr/>
        </p:nvGrpSpPr>
        <p:grpSpPr>
          <a:xfrm rot="0">
            <a:off x="13814136" y="0"/>
            <a:ext cx="4092898" cy="10287000"/>
            <a:chOff x="0" y="0"/>
            <a:chExt cx="5457198" cy="13716000"/>
          </a:xfrm>
        </p:grpSpPr>
        <p:sp>
          <p:nvSpPr>
            <p:cNvPr name="Freeform 9" id="9"/>
            <p:cNvSpPr/>
            <p:nvPr/>
          </p:nvSpPr>
          <p:spPr>
            <a:xfrm flipH="false" flipV="false" rot="0">
              <a:off x="0" y="0"/>
              <a:ext cx="5457190" cy="13716000"/>
            </a:xfrm>
            <a:custGeom>
              <a:avLst/>
              <a:gdLst/>
              <a:ahLst/>
              <a:cxnLst/>
              <a:rect r="r" b="b" t="t" l="l"/>
              <a:pathLst>
                <a:path h="13716000" w="5457190">
                  <a:moveTo>
                    <a:pt x="0" y="0"/>
                  </a:moveTo>
                  <a:lnTo>
                    <a:pt x="5457190" y="0"/>
                  </a:lnTo>
                  <a:lnTo>
                    <a:pt x="5457190" y="13716000"/>
                  </a:lnTo>
                  <a:lnTo>
                    <a:pt x="0" y="13716000"/>
                  </a:lnTo>
                  <a:lnTo>
                    <a:pt x="0" y="0"/>
                  </a:lnTo>
                  <a:close/>
                </a:path>
              </a:pathLst>
            </a:custGeom>
            <a:blipFill>
              <a:blip r:embed="rId3"/>
              <a:stretch>
                <a:fillRect l="-9" t="0" r="-9" b="0"/>
              </a:stretch>
            </a:blipFill>
          </p:spPr>
        </p:sp>
      </p:grpSp>
    </p:spTree>
  </p:cSld>
  <p:clrMapOvr>
    <a:masterClrMapping/>
  </p:clrMapOvr>
</p:sld>
</file>

<file path=ppt/slides/slide13.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635975" y="2226300"/>
            <a:ext cx="15016050" cy="3930750"/>
            <a:chOff x="0" y="0"/>
            <a:chExt cx="20021400" cy="5241000"/>
          </a:xfrm>
        </p:grpSpPr>
        <p:sp>
          <p:nvSpPr>
            <p:cNvPr name="Freeform 5" id="5"/>
            <p:cNvSpPr/>
            <p:nvPr/>
          </p:nvSpPr>
          <p:spPr>
            <a:xfrm flipH="false" flipV="false" rot="0">
              <a:off x="0" y="0"/>
              <a:ext cx="20021400" cy="5241000"/>
            </a:xfrm>
            <a:custGeom>
              <a:avLst/>
              <a:gdLst/>
              <a:ahLst/>
              <a:cxnLst/>
              <a:rect r="r" b="b" t="t" l="l"/>
              <a:pathLst>
                <a:path h="5241000" w="20021400">
                  <a:moveTo>
                    <a:pt x="0" y="0"/>
                  </a:moveTo>
                  <a:lnTo>
                    <a:pt x="20021400" y="0"/>
                  </a:lnTo>
                  <a:lnTo>
                    <a:pt x="20021400" y="5241000"/>
                  </a:lnTo>
                  <a:lnTo>
                    <a:pt x="0" y="5241000"/>
                  </a:lnTo>
                  <a:close/>
                </a:path>
              </a:pathLst>
            </a:custGeom>
            <a:solidFill>
              <a:srgbClr val="000000">
                <a:alpha val="0"/>
              </a:srgbClr>
            </a:solidFill>
          </p:spPr>
        </p:sp>
        <p:sp>
          <p:nvSpPr>
            <p:cNvPr name="TextBox 6" id="6"/>
            <p:cNvSpPr txBox="true"/>
            <p:nvPr/>
          </p:nvSpPr>
          <p:spPr>
            <a:xfrm>
              <a:off x="0" y="-171450"/>
              <a:ext cx="20021400" cy="5412450"/>
            </a:xfrm>
            <a:prstGeom prst="rect">
              <a:avLst/>
            </a:prstGeom>
          </p:spPr>
          <p:txBody>
            <a:bodyPr anchor="ctr" rtlCol="false" tIns="0" lIns="0" bIns="0" rIns="0"/>
            <a:lstStyle/>
            <a:p>
              <a:pPr algn="ctr" marL="0" indent="0" lvl="0">
                <a:lnSpc>
                  <a:spcPts val="6209"/>
                </a:lnSpc>
              </a:pPr>
              <a:r>
                <a:rPr lang="en-US" b="true" sz="4500">
                  <a:solidFill>
                    <a:srgbClr val="A56793"/>
                  </a:solidFill>
                  <a:latin typeface="Calibri (MS) Bold"/>
                  <a:ea typeface="Calibri (MS) Bold"/>
                  <a:cs typeface="Calibri (MS) Bold"/>
                  <a:sym typeface="Calibri (MS) Bold"/>
                </a:rPr>
                <a:t>„Călătoria responsabilă nu este doar mai bună pentru lumea noastră, ci este și interesantă și memorabilă. Turismul responsabil este viitorul călătoriilor.” </a:t>
              </a:r>
            </a:p>
            <a:p>
              <a:pPr algn="ctr" marL="0" indent="0" lvl="0">
                <a:lnSpc>
                  <a:spcPts val="6209"/>
                </a:lnSpc>
              </a:pPr>
              <a:r>
                <a:rPr lang="en-US" b="true" sz="4500">
                  <a:solidFill>
                    <a:srgbClr val="A56793"/>
                  </a:solidFill>
                  <a:latin typeface="Calibri (MS) Bold"/>
                  <a:ea typeface="Calibri (MS) Bold"/>
                  <a:cs typeface="Calibri (MS) Bold"/>
                  <a:sym typeface="Calibri (MS) Bold"/>
                </a:rPr>
                <a:t>-Simon Reeve, autor și regizor de documentare</a:t>
              </a:r>
            </a:p>
          </p:txBody>
        </p:sp>
      </p:gr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3259060" y="4370464"/>
            <a:ext cx="11759142" cy="68581"/>
            <a:chOff x="0" y="0"/>
            <a:chExt cx="15678856" cy="91442"/>
          </a:xfrm>
        </p:grpSpPr>
        <p:sp>
          <p:nvSpPr>
            <p:cNvPr name="Freeform 5" id="5"/>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6" id="6"/>
          <p:cNvGrpSpPr>
            <a:grpSpLocks noChangeAspect="true"/>
          </p:cNvGrpSpPr>
          <p:nvPr/>
        </p:nvGrpSpPr>
        <p:grpSpPr>
          <a:xfrm rot="0">
            <a:off x="3470178" y="5706573"/>
            <a:ext cx="2612576" cy="2620828"/>
            <a:chOff x="0" y="0"/>
            <a:chExt cx="3483434" cy="3494438"/>
          </a:xfrm>
        </p:grpSpPr>
        <p:sp>
          <p:nvSpPr>
            <p:cNvPr name="Freeform 7" id="7" descr="Imaginea 14"/>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3"/>
              <a:stretch>
                <a:fillRect l="-68745" t="-230758" r="-486597" b="-61741"/>
              </a:stretch>
            </a:blipFill>
          </p:spPr>
        </p:sp>
      </p:grpSp>
      <p:grpSp>
        <p:nvGrpSpPr>
          <p:cNvPr name="Group 8" id="8"/>
          <p:cNvGrpSpPr>
            <a:grpSpLocks noChangeAspect="true"/>
          </p:cNvGrpSpPr>
          <p:nvPr/>
        </p:nvGrpSpPr>
        <p:grpSpPr>
          <a:xfrm rot="0">
            <a:off x="8817429" y="5847957"/>
            <a:ext cx="5682344" cy="2978331"/>
            <a:chOff x="0" y="0"/>
            <a:chExt cx="7576458" cy="3971108"/>
          </a:xfrm>
        </p:grpSpPr>
        <p:sp>
          <p:nvSpPr>
            <p:cNvPr name="Freeform 9" id="9" descr="Imaginea 16"/>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3"/>
              <a:stretch>
                <a:fillRect l="-120461" t="-193359" r="-80834" b="-51999"/>
              </a:stretch>
            </a:blipFill>
          </p:spPr>
        </p:sp>
      </p:grpSp>
      <p:grpSp>
        <p:nvGrpSpPr>
          <p:cNvPr name="Group 10" id="10"/>
          <p:cNvGrpSpPr>
            <a:grpSpLocks noChangeAspect="true"/>
          </p:cNvGrpSpPr>
          <p:nvPr/>
        </p:nvGrpSpPr>
        <p:grpSpPr>
          <a:xfrm rot="2428976">
            <a:off x="5952211" y="1933612"/>
            <a:ext cx="1516365" cy="2978332"/>
            <a:chOff x="0" y="0"/>
            <a:chExt cx="2021820" cy="3971110"/>
          </a:xfrm>
        </p:grpSpPr>
        <p:sp>
          <p:nvSpPr>
            <p:cNvPr name="Freeform 11" id="11" descr="Imaginea 17"/>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3"/>
              <a:stretch>
                <a:fillRect l="-726247" t="-193359" r="-302798" b="-51999"/>
              </a:stretch>
            </a:blipFill>
          </p:spPr>
        </p:sp>
      </p:grpSp>
      <p:grpSp>
        <p:nvGrpSpPr>
          <p:cNvPr name="Group 12" id="12"/>
          <p:cNvGrpSpPr>
            <a:grpSpLocks noChangeAspect="true"/>
          </p:cNvGrpSpPr>
          <p:nvPr/>
        </p:nvGrpSpPr>
        <p:grpSpPr>
          <a:xfrm rot="-9681207">
            <a:off x="1873791" y="4903446"/>
            <a:ext cx="1248671" cy="1406004"/>
            <a:chOff x="0" y="0"/>
            <a:chExt cx="1664894" cy="1874672"/>
          </a:xfrm>
        </p:grpSpPr>
        <p:sp>
          <p:nvSpPr>
            <p:cNvPr name="Freeform 13" id="13" descr="Imaginea 18"/>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4"/>
              <a:stretch>
                <a:fillRect l="-2261002" t="-1074429" r="-1064343" b="-654417"/>
              </a:stretch>
            </a:blipFill>
          </p:spPr>
        </p:sp>
      </p:grpSp>
      <p:grpSp>
        <p:nvGrpSpPr>
          <p:cNvPr name="Group 14" id="14"/>
          <p:cNvGrpSpPr>
            <a:grpSpLocks noChangeAspect="true"/>
          </p:cNvGrpSpPr>
          <p:nvPr/>
        </p:nvGrpSpPr>
        <p:grpSpPr>
          <a:xfrm rot="-9681207">
            <a:off x="11264853" y="3058647"/>
            <a:ext cx="745130" cy="839015"/>
            <a:chOff x="0" y="0"/>
            <a:chExt cx="993506" cy="1118686"/>
          </a:xfrm>
        </p:grpSpPr>
        <p:sp>
          <p:nvSpPr>
            <p:cNvPr name="Freeform 15" id="15" descr="Imaginea 19"/>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5"/>
              <a:stretch>
                <a:fillRect l="-2259739" t="-1077383" r="-1063693" b="-656492"/>
              </a:stretch>
            </a:blipFill>
          </p:spPr>
        </p:sp>
      </p:grpSp>
      <p:grpSp>
        <p:nvGrpSpPr>
          <p:cNvPr name="Group 16" id="16"/>
          <p:cNvGrpSpPr>
            <a:grpSpLocks noChangeAspect="true"/>
          </p:cNvGrpSpPr>
          <p:nvPr/>
        </p:nvGrpSpPr>
        <p:grpSpPr>
          <a:xfrm rot="-9681207">
            <a:off x="15448731" y="4892889"/>
            <a:ext cx="897990" cy="1011135"/>
            <a:chOff x="0" y="0"/>
            <a:chExt cx="1197320" cy="1348180"/>
          </a:xfrm>
        </p:grpSpPr>
        <p:sp>
          <p:nvSpPr>
            <p:cNvPr name="Freeform 17" id="17" descr="Imaginea 20"/>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6"/>
              <a:stretch>
                <a:fillRect l="-2259706" t="-1075968" r="-1063676" b="-655498"/>
              </a:stretch>
            </a:blipFill>
          </p:spPr>
        </p:sp>
      </p:grpSp>
      <p:grpSp>
        <p:nvGrpSpPr>
          <p:cNvPr name="Group 18" id="18"/>
          <p:cNvGrpSpPr>
            <a:grpSpLocks noChangeAspect="true"/>
          </p:cNvGrpSpPr>
          <p:nvPr/>
        </p:nvGrpSpPr>
        <p:grpSpPr>
          <a:xfrm rot="-9681207">
            <a:off x="2589366" y="6177738"/>
            <a:ext cx="499530" cy="562470"/>
            <a:chOff x="0" y="0"/>
            <a:chExt cx="666040" cy="749960"/>
          </a:xfrm>
        </p:grpSpPr>
        <p:sp>
          <p:nvSpPr>
            <p:cNvPr name="Freeform 19" id="19" descr="Imaginea 21"/>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7"/>
              <a:stretch>
                <a:fillRect l="-2259950" t="-1076045" r="-1063801" b="-655552"/>
              </a:stretch>
            </a:blipFill>
          </p:spPr>
        </p:sp>
      </p:grpSp>
      <p:grpSp>
        <p:nvGrpSpPr>
          <p:cNvPr name="Group 20" id="20"/>
          <p:cNvGrpSpPr>
            <a:grpSpLocks noChangeAspect="true"/>
          </p:cNvGrpSpPr>
          <p:nvPr/>
        </p:nvGrpSpPr>
        <p:grpSpPr>
          <a:xfrm rot="-9681207">
            <a:off x="15326866" y="3788208"/>
            <a:ext cx="986675" cy="1110992"/>
            <a:chOff x="0" y="0"/>
            <a:chExt cx="1315566" cy="1481322"/>
          </a:xfrm>
        </p:grpSpPr>
        <p:sp>
          <p:nvSpPr>
            <p:cNvPr name="Freeform 21" id="21" descr="Imaginea 22"/>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8"/>
              <a:stretch>
                <a:fillRect l="-2259727" t="-1078865" r="-1063687" b="-657532"/>
              </a:stretch>
            </a:blipFill>
          </p:spPr>
        </p:sp>
      </p:grpSp>
      <p:grpSp>
        <p:nvGrpSpPr>
          <p:cNvPr name="Group 22" id="22"/>
          <p:cNvGrpSpPr>
            <a:grpSpLocks noChangeAspect="true"/>
          </p:cNvGrpSpPr>
          <p:nvPr/>
        </p:nvGrpSpPr>
        <p:grpSpPr>
          <a:xfrm rot="0">
            <a:off x="3112848" y="1820522"/>
            <a:ext cx="3098033" cy="3222177"/>
            <a:chOff x="0" y="0"/>
            <a:chExt cx="4130710" cy="4296236"/>
          </a:xfrm>
        </p:grpSpPr>
        <p:sp>
          <p:nvSpPr>
            <p:cNvPr name="Freeform 23" id="23" descr="Imaginea 23"/>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9"/>
              <a:stretch>
                <a:fillRect l="-44250" t="-66322" r="-518182" b="-216580"/>
              </a:stretch>
            </a:blipFill>
          </p:spPr>
        </p:sp>
      </p:grpSp>
      <p:grpSp>
        <p:nvGrpSpPr>
          <p:cNvPr name="Group 24" id="24"/>
          <p:cNvGrpSpPr>
            <a:grpSpLocks noChangeAspect="true"/>
          </p:cNvGrpSpPr>
          <p:nvPr/>
        </p:nvGrpSpPr>
        <p:grpSpPr>
          <a:xfrm rot="0">
            <a:off x="12171894" y="2498580"/>
            <a:ext cx="2600131" cy="1687281"/>
            <a:chOff x="0" y="0"/>
            <a:chExt cx="3466842" cy="2249708"/>
          </a:xfrm>
        </p:grpSpPr>
        <p:sp>
          <p:nvSpPr>
            <p:cNvPr name="Freeform 25" id="25" descr="Imaginea 24"/>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0"/>
              <a:stretch>
                <a:fillRect l="-215268" t="-50388" r="-104072" b="-237935"/>
              </a:stretch>
            </a:blipFill>
          </p:spPr>
        </p:sp>
      </p:grpSp>
      <p:grpSp>
        <p:nvGrpSpPr>
          <p:cNvPr name="Group 26" id="26"/>
          <p:cNvGrpSpPr>
            <a:grpSpLocks noChangeAspect="true"/>
          </p:cNvGrpSpPr>
          <p:nvPr/>
        </p:nvGrpSpPr>
        <p:grpSpPr>
          <a:xfrm rot="0">
            <a:off x="1793118" y="9289656"/>
            <a:ext cx="2931887" cy="625832"/>
            <a:chOff x="0" y="0"/>
            <a:chExt cx="3909182" cy="834442"/>
          </a:xfrm>
        </p:grpSpPr>
        <p:sp>
          <p:nvSpPr>
            <p:cNvPr name="Freeform 27" id="27" descr="Imaginea 1"/>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11"/>
              <a:stretch>
                <a:fillRect l="0" t="0" r="-324" b="-6"/>
              </a:stretch>
            </a:blipFill>
          </p:spPr>
        </p:sp>
      </p:grpSp>
      <p:sp>
        <p:nvSpPr>
          <p:cNvPr name="TextBox 28" id="28"/>
          <p:cNvSpPr txBox="true"/>
          <p:nvPr/>
        </p:nvSpPr>
        <p:spPr>
          <a:xfrm rot="0">
            <a:off x="5022327" y="9178172"/>
            <a:ext cx="11973937"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29" id="29"/>
          <p:cNvGrpSpPr>
            <a:grpSpLocks noChangeAspect="true"/>
          </p:cNvGrpSpPr>
          <p:nvPr/>
        </p:nvGrpSpPr>
        <p:grpSpPr>
          <a:xfrm rot="0">
            <a:off x="112" y="0"/>
            <a:ext cx="18288000" cy="10287000"/>
            <a:chOff x="0" y="0"/>
            <a:chExt cx="24384000" cy="13716000"/>
          </a:xfrm>
        </p:grpSpPr>
        <p:sp>
          <p:nvSpPr>
            <p:cNvPr name="Freeform 30" id="30"/>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0"/>
            <a:ext cx="18288000" cy="10287000"/>
            <a:chOff x="0" y="0"/>
            <a:chExt cx="24384000" cy="13716000"/>
          </a:xfrm>
        </p:grpSpPr>
        <p:sp>
          <p:nvSpPr>
            <p:cNvPr name="Freeform 5" id="5" descr="Imaginea 4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3"/>
              <a:stretch>
                <a:fillRect l="0" t="0" r="-88" b="0"/>
              </a:stretch>
            </a:blipFill>
          </p:spPr>
        </p:sp>
      </p:grpSp>
      <p:grpSp>
        <p:nvGrpSpPr>
          <p:cNvPr name="Group 6" id="6"/>
          <p:cNvGrpSpPr/>
          <p:nvPr/>
        </p:nvGrpSpPr>
        <p:grpSpPr>
          <a:xfrm rot="0">
            <a:off x="-7144" y="-7144"/>
            <a:ext cx="18302288" cy="10301288"/>
            <a:chOff x="0" y="0"/>
            <a:chExt cx="24403050" cy="13735050"/>
          </a:xfrm>
        </p:grpSpPr>
        <p:sp>
          <p:nvSpPr>
            <p:cNvPr name="Freeform 7" id="7"/>
            <p:cNvSpPr/>
            <p:nvPr/>
          </p:nvSpPr>
          <p:spPr>
            <a:xfrm flipH="false" flipV="false" rot="0">
              <a:off x="0" y="0"/>
              <a:ext cx="24403050" cy="13735050"/>
            </a:xfrm>
            <a:custGeom>
              <a:avLst/>
              <a:gdLst/>
              <a:ahLst/>
              <a:cxnLst/>
              <a:rect r="r" b="b" t="t" l="l"/>
              <a:pathLst>
                <a:path h="13735050" w="24403050">
                  <a:moveTo>
                    <a:pt x="9525" y="0"/>
                  </a:moveTo>
                  <a:lnTo>
                    <a:pt x="24393525" y="0"/>
                  </a:lnTo>
                  <a:cubicBezTo>
                    <a:pt x="24398732" y="0"/>
                    <a:pt x="24403050" y="4318"/>
                    <a:pt x="24403050" y="9525"/>
                  </a:cubicBezTo>
                  <a:lnTo>
                    <a:pt x="24403050" y="13725525"/>
                  </a:lnTo>
                  <a:cubicBezTo>
                    <a:pt x="24403050" y="13730732"/>
                    <a:pt x="24398732" y="13735050"/>
                    <a:pt x="24393525" y="13735050"/>
                  </a:cubicBezTo>
                  <a:lnTo>
                    <a:pt x="9525" y="13735050"/>
                  </a:lnTo>
                  <a:cubicBezTo>
                    <a:pt x="4318" y="13735050"/>
                    <a:pt x="0" y="13730732"/>
                    <a:pt x="0" y="13725525"/>
                  </a:cubicBezTo>
                  <a:lnTo>
                    <a:pt x="0" y="9525"/>
                  </a:lnTo>
                  <a:cubicBezTo>
                    <a:pt x="0" y="4318"/>
                    <a:pt x="4318" y="0"/>
                    <a:pt x="9525" y="0"/>
                  </a:cubicBezTo>
                  <a:moveTo>
                    <a:pt x="9525" y="19050"/>
                  </a:moveTo>
                  <a:lnTo>
                    <a:pt x="9525" y="9525"/>
                  </a:lnTo>
                  <a:lnTo>
                    <a:pt x="19050" y="9525"/>
                  </a:lnTo>
                  <a:lnTo>
                    <a:pt x="19050" y="13725525"/>
                  </a:lnTo>
                  <a:lnTo>
                    <a:pt x="9525" y="13725525"/>
                  </a:lnTo>
                  <a:lnTo>
                    <a:pt x="9525" y="13716000"/>
                  </a:lnTo>
                  <a:lnTo>
                    <a:pt x="24393525" y="13716000"/>
                  </a:lnTo>
                  <a:lnTo>
                    <a:pt x="24393525" y="13725525"/>
                  </a:lnTo>
                  <a:lnTo>
                    <a:pt x="24384000" y="13725525"/>
                  </a:lnTo>
                  <a:lnTo>
                    <a:pt x="24384000" y="9525"/>
                  </a:lnTo>
                  <a:lnTo>
                    <a:pt x="24393525" y="9525"/>
                  </a:lnTo>
                  <a:lnTo>
                    <a:pt x="24393525" y="19050"/>
                  </a:lnTo>
                  <a:lnTo>
                    <a:pt x="9525" y="19050"/>
                  </a:lnTo>
                  <a:close/>
                </a:path>
              </a:pathLst>
            </a:custGeom>
            <a:solidFill>
              <a:srgbClr val="70C573"/>
            </a:solidFill>
          </p:spPr>
        </p:sp>
      </p:grpSp>
      <p:grpSp>
        <p:nvGrpSpPr>
          <p:cNvPr name="Group 8" id="8"/>
          <p:cNvGrpSpPr/>
          <p:nvPr/>
        </p:nvGrpSpPr>
        <p:grpSpPr>
          <a:xfrm rot="0">
            <a:off x="3259062" y="4162274"/>
            <a:ext cx="11759142" cy="68581"/>
            <a:chOff x="0" y="0"/>
            <a:chExt cx="15678856" cy="91442"/>
          </a:xfrm>
        </p:grpSpPr>
        <p:sp>
          <p:nvSpPr>
            <p:cNvPr name="Freeform 9" id="9"/>
            <p:cNvSpPr/>
            <p:nvPr/>
          </p:nvSpPr>
          <p:spPr>
            <a:xfrm flipH="false" flipV="false" rot="0">
              <a:off x="0" y="0"/>
              <a:ext cx="15678913" cy="91440"/>
            </a:xfrm>
            <a:custGeom>
              <a:avLst/>
              <a:gdLst/>
              <a:ahLst/>
              <a:cxnLst/>
              <a:rect r="r" b="b" t="t" l="l"/>
              <a:pathLst>
                <a:path h="91440" w="15678913">
                  <a:moveTo>
                    <a:pt x="15678913" y="0"/>
                  </a:moveTo>
                  <a:lnTo>
                    <a:pt x="0" y="0"/>
                  </a:lnTo>
                  <a:lnTo>
                    <a:pt x="0" y="91440"/>
                  </a:lnTo>
                  <a:lnTo>
                    <a:pt x="15678913" y="91440"/>
                  </a:lnTo>
                  <a:close/>
                </a:path>
              </a:pathLst>
            </a:custGeom>
            <a:solidFill>
              <a:srgbClr val="70C573"/>
            </a:solidFill>
          </p:spPr>
        </p:sp>
      </p:grpSp>
      <p:grpSp>
        <p:nvGrpSpPr>
          <p:cNvPr name="Group 10" id="10"/>
          <p:cNvGrpSpPr>
            <a:grpSpLocks noChangeAspect="true"/>
          </p:cNvGrpSpPr>
          <p:nvPr/>
        </p:nvGrpSpPr>
        <p:grpSpPr>
          <a:xfrm rot="0">
            <a:off x="3470178" y="5706573"/>
            <a:ext cx="2612576" cy="2620828"/>
            <a:chOff x="0" y="0"/>
            <a:chExt cx="3483434" cy="3494438"/>
          </a:xfrm>
        </p:grpSpPr>
        <p:sp>
          <p:nvSpPr>
            <p:cNvPr name="Freeform 11" id="11" descr="Imaginea 30"/>
            <p:cNvSpPr/>
            <p:nvPr/>
          </p:nvSpPr>
          <p:spPr>
            <a:xfrm flipH="false" flipV="false" rot="0">
              <a:off x="0" y="0"/>
              <a:ext cx="3483483" cy="3494405"/>
            </a:xfrm>
            <a:custGeom>
              <a:avLst/>
              <a:gdLst/>
              <a:ahLst/>
              <a:cxnLst/>
              <a:rect r="r" b="b" t="t" l="l"/>
              <a:pathLst>
                <a:path h="3494405" w="3483483">
                  <a:moveTo>
                    <a:pt x="0" y="0"/>
                  </a:moveTo>
                  <a:lnTo>
                    <a:pt x="3483483" y="0"/>
                  </a:lnTo>
                  <a:lnTo>
                    <a:pt x="3483483" y="3494405"/>
                  </a:lnTo>
                  <a:lnTo>
                    <a:pt x="0" y="3494405"/>
                  </a:lnTo>
                  <a:lnTo>
                    <a:pt x="0" y="0"/>
                  </a:lnTo>
                  <a:close/>
                </a:path>
              </a:pathLst>
            </a:custGeom>
            <a:blipFill>
              <a:blip r:embed="rId4"/>
              <a:stretch>
                <a:fillRect l="-68745" t="-230758" r="-486597" b="-61741"/>
              </a:stretch>
            </a:blipFill>
          </p:spPr>
        </p:sp>
      </p:grpSp>
      <p:grpSp>
        <p:nvGrpSpPr>
          <p:cNvPr name="Group 12" id="12"/>
          <p:cNvGrpSpPr>
            <a:grpSpLocks noChangeAspect="true"/>
          </p:cNvGrpSpPr>
          <p:nvPr/>
        </p:nvGrpSpPr>
        <p:grpSpPr>
          <a:xfrm rot="0">
            <a:off x="8817429" y="5847957"/>
            <a:ext cx="5682344" cy="2978331"/>
            <a:chOff x="0" y="0"/>
            <a:chExt cx="7576458" cy="3971108"/>
          </a:xfrm>
        </p:grpSpPr>
        <p:sp>
          <p:nvSpPr>
            <p:cNvPr name="Freeform 13" id="13" descr="Imaginea 31"/>
            <p:cNvSpPr/>
            <p:nvPr/>
          </p:nvSpPr>
          <p:spPr>
            <a:xfrm flipH="false" flipV="false" rot="0">
              <a:off x="0" y="0"/>
              <a:ext cx="7576439" cy="3971163"/>
            </a:xfrm>
            <a:custGeom>
              <a:avLst/>
              <a:gdLst/>
              <a:ahLst/>
              <a:cxnLst/>
              <a:rect r="r" b="b" t="t" l="l"/>
              <a:pathLst>
                <a:path h="3971163" w="7576439">
                  <a:moveTo>
                    <a:pt x="0" y="0"/>
                  </a:moveTo>
                  <a:lnTo>
                    <a:pt x="7576439" y="0"/>
                  </a:lnTo>
                  <a:lnTo>
                    <a:pt x="7576439" y="3971163"/>
                  </a:lnTo>
                  <a:lnTo>
                    <a:pt x="0" y="3971163"/>
                  </a:lnTo>
                  <a:lnTo>
                    <a:pt x="0" y="0"/>
                  </a:lnTo>
                  <a:close/>
                </a:path>
              </a:pathLst>
            </a:custGeom>
            <a:blipFill>
              <a:blip r:embed="rId4"/>
              <a:stretch>
                <a:fillRect l="-120461" t="-193359" r="-80834" b="-51999"/>
              </a:stretch>
            </a:blipFill>
          </p:spPr>
        </p:sp>
      </p:grpSp>
      <p:grpSp>
        <p:nvGrpSpPr>
          <p:cNvPr name="Group 14" id="14"/>
          <p:cNvGrpSpPr>
            <a:grpSpLocks noChangeAspect="true"/>
          </p:cNvGrpSpPr>
          <p:nvPr/>
        </p:nvGrpSpPr>
        <p:grpSpPr>
          <a:xfrm rot="2428976">
            <a:off x="5954983" y="1818156"/>
            <a:ext cx="1516365" cy="2978333"/>
            <a:chOff x="0" y="0"/>
            <a:chExt cx="2021820" cy="3971110"/>
          </a:xfrm>
        </p:grpSpPr>
        <p:sp>
          <p:nvSpPr>
            <p:cNvPr name="Freeform 15" id="15" descr="Imaginea 32"/>
            <p:cNvSpPr/>
            <p:nvPr/>
          </p:nvSpPr>
          <p:spPr>
            <a:xfrm flipH="false" flipV="false" rot="0">
              <a:off x="0" y="0"/>
              <a:ext cx="2021840" cy="3971163"/>
            </a:xfrm>
            <a:custGeom>
              <a:avLst/>
              <a:gdLst/>
              <a:ahLst/>
              <a:cxnLst/>
              <a:rect r="r" b="b" t="t" l="l"/>
              <a:pathLst>
                <a:path h="3971163" w="2021840">
                  <a:moveTo>
                    <a:pt x="0" y="0"/>
                  </a:moveTo>
                  <a:lnTo>
                    <a:pt x="2021840" y="0"/>
                  </a:lnTo>
                  <a:lnTo>
                    <a:pt x="2021840" y="3971163"/>
                  </a:lnTo>
                  <a:lnTo>
                    <a:pt x="0" y="3971163"/>
                  </a:lnTo>
                  <a:lnTo>
                    <a:pt x="0" y="0"/>
                  </a:lnTo>
                  <a:close/>
                </a:path>
              </a:pathLst>
            </a:custGeom>
            <a:blipFill>
              <a:blip r:embed="rId4"/>
              <a:stretch>
                <a:fillRect l="-726247" t="-193359" r="-302798" b="-51999"/>
              </a:stretch>
            </a:blipFill>
          </p:spPr>
        </p:sp>
      </p:grpSp>
      <p:grpSp>
        <p:nvGrpSpPr>
          <p:cNvPr name="Group 16" id="16"/>
          <p:cNvGrpSpPr>
            <a:grpSpLocks noChangeAspect="true"/>
          </p:cNvGrpSpPr>
          <p:nvPr/>
        </p:nvGrpSpPr>
        <p:grpSpPr>
          <a:xfrm rot="-9681207">
            <a:off x="1873791" y="4903446"/>
            <a:ext cx="1248671" cy="1406004"/>
            <a:chOff x="0" y="0"/>
            <a:chExt cx="1664894" cy="1874672"/>
          </a:xfrm>
        </p:grpSpPr>
        <p:sp>
          <p:nvSpPr>
            <p:cNvPr name="Freeform 17" id="17" descr="Imaginea 33"/>
            <p:cNvSpPr/>
            <p:nvPr/>
          </p:nvSpPr>
          <p:spPr>
            <a:xfrm flipH="false" flipV="false" rot="0">
              <a:off x="0" y="0"/>
              <a:ext cx="1664843" cy="1874647"/>
            </a:xfrm>
            <a:custGeom>
              <a:avLst/>
              <a:gdLst/>
              <a:ahLst/>
              <a:cxnLst/>
              <a:rect r="r" b="b" t="t" l="l"/>
              <a:pathLst>
                <a:path h="1874647" w="1664843">
                  <a:moveTo>
                    <a:pt x="0" y="0"/>
                  </a:moveTo>
                  <a:lnTo>
                    <a:pt x="1664843" y="0"/>
                  </a:lnTo>
                  <a:lnTo>
                    <a:pt x="1664843" y="1874647"/>
                  </a:lnTo>
                  <a:lnTo>
                    <a:pt x="0" y="1874647"/>
                  </a:lnTo>
                  <a:lnTo>
                    <a:pt x="0" y="0"/>
                  </a:lnTo>
                  <a:close/>
                </a:path>
              </a:pathLst>
            </a:custGeom>
            <a:blipFill>
              <a:blip r:embed="rId5"/>
              <a:stretch>
                <a:fillRect l="-2261002" t="-1074429" r="-1064343" b="-654417"/>
              </a:stretch>
            </a:blipFill>
          </p:spPr>
        </p:sp>
      </p:grpSp>
      <p:grpSp>
        <p:nvGrpSpPr>
          <p:cNvPr name="Group 18" id="18"/>
          <p:cNvGrpSpPr>
            <a:grpSpLocks noChangeAspect="true"/>
          </p:cNvGrpSpPr>
          <p:nvPr/>
        </p:nvGrpSpPr>
        <p:grpSpPr>
          <a:xfrm rot="-9681207">
            <a:off x="11264853" y="3058647"/>
            <a:ext cx="745130" cy="839015"/>
            <a:chOff x="0" y="0"/>
            <a:chExt cx="993506" cy="1118686"/>
          </a:xfrm>
        </p:grpSpPr>
        <p:sp>
          <p:nvSpPr>
            <p:cNvPr name="Freeform 19" id="19" descr="Imaginea 34"/>
            <p:cNvSpPr/>
            <p:nvPr/>
          </p:nvSpPr>
          <p:spPr>
            <a:xfrm flipH="false" flipV="false" rot="0">
              <a:off x="0" y="0"/>
              <a:ext cx="993521" cy="1118743"/>
            </a:xfrm>
            <a:custGeom>
              <a:avLst/>
              <a:gdLst/>
              <a:ahLst/>
              <a:cxnLst/>
              <a:rect r="r" b="b" t="t" l="l"/>
              <a:pathLst>
                <a:path h="1118743" w="993521">
                  <a:moveTo>
                    <a:pt x="0" y="0"/>
                  </a:moveTo>
                  <a:lnTo>
                    <a:pt x="993521" y="0"/>
                  </a:lnTo>
                  <a:lnTo>
                    <a:pt x="993521" y="1118743"/>
                  </a:lnTo>
                  <a:lnTo>
                    <a:pt x="0" y="1118743"/>
                  </a:lnTo>
                  <a:lnTo>
                    <a:pt x="0" y="0"/>
                  </a:lnTo>
                  <a:close/>
                </a:path>
              </a:pathLst>
            </a:custGeom>
            <a:blipFill>
              <a:blip r:embed="rId6"/>
              <a:stretch>
                <a:fillRect l="-2259739" t="-1077383" r="-1063693" b="-656492"/>
              </a:stretch>
            </a:blipFill>
          </p:spPr>
        </p:sp>
      </p:grpSp>
      <p:grpSp>
        <p:nvGrpSpPr>
          <p:cNvPr name="Group 20" id="20"/>
          <p:cNvGrpSpPr>
            <a:grpSpLocks noChangeAspect="true"/>
          </p:cNvGrpSpPr>
          <p:nvPr/>
        </p:nvGrpSpPr>
        <p:grpSpPr>
          <a:xfrm rot="-9681207">
            <a:off x="15448731" y="4892889"/>
            <a:ext cx="897990" cy="1011135"/>
            <a:chOff x="0" y="0"/>
            <a:chExt cx="1197320" cy="1348180"/>
          </a:xfrm>
        </p:grpSpPr>
        <p:sp>
          <p:nvSpPr>
            <p:cNvPr name="Freeform 21" id="21" descr="Imaginea 35"/>
            <p:cNvSpPr/>
            <p:nvPr/>
          </p:nvSpPr>
          <p:spPr>
            <a:xfrm flipH="false" flipV="false" rot="0">
              <a:off x="0" y="0"/>
              <a:ext cx="1197356" cy="1348232"/>
            </a:xfrm>
            <a:custGeom>
              <a:avLst/>
              <a:gdLst/>
              <a:ahLst/>
              <a:cxnLst/>
              <a:rect r="r" b="b" t="t" l="l"/>
              <a:pathLst>
                <a:path h="1348232" w="1197356">
                  <a:moveTo>
                    <a:pt x="0" y="0"/>
                  </a:moveTo>
                  <a:lnTo>
                    <a:pt x="1197356" y="0"/>
                  </a:lnTo>
                  <a:lnTo>
                    <a:pt x="1197356" y="1348232"/>
                  </a:lnTo>
                  <a:lnTo>
                    <a:pt x="0" y="1348232"/>
                  </a:lnTo>
                  <a:lnTo>
                    <a:pt x="0" y="0"/>
                  </a:lnTo>
                  <a:close/>
                </a:path>
              </a:pathLst>
            </a:custGeom>
            <a:blipFill>
              <a:blip r:embed="rId7"/>
              <a:stretch>
                <a:fillRect l="-2259706" t="-1075968" r="-1063676" b="-655498"/>
              </a:stretch>
            </a:blipFill>
          </p:spPr>
        </p:sp>
      </p:grpSp>
      <p:grpSp>
        <p:nvGrpSpPr>
          <p:cNvPr name="Group 22" id="22"/>
          <p:cNvGrpSpPr>
            <a:grpSpLocks noChangeAspect="true"/>
          </p:cNvGrpSpPr>
          <p:nvPr/>
        </p:nvGrpSpPr>
        <p:grpSpPr>
          <a:xfrm rot="-9681207">
            <a:off x="2589366" y="6177738"/>
            <a:ext cx="499530" cy="562470"/>
            <a:chOff x="0" y="0"/>
            <a:chExt cx="666040" cy="749960"/>
          </a:xfrm>
        </p:grpSpPr>
        <p:sp>
          <p:nvSpPr>
            <p:cNvPr name="Freeform 23" id="23" descr="Imaginea 36"/>
            <p:cNvSpPr/>
            <p:nvPr/>
          </p:nvSpPr>
          <p:spPr>
            <a:xfrm flipH="false" flipV="false" rot="0">
              <a:off x="0" y="0"/>
              <a:ext cx="665988" cy="749935"/>
            </a:xfrm>
            <a:custGeom>
              <a:avLst/>
              <a:gdLst/>
              <a:ahLst/>
              <a:cxnLst/>
              <a:rect r="r" b="b" t="t" l="l"/>
              <a:pathLst>
                <a:path h="749935" w="665988">
                  <a:moveTo>
                    <a:pt x="0" y="0"/>
                  </a:moveTo>
                  <a:lnTo>
                    <a:pt x="665988" y="0"/>
                  </a:lnTo>
                  <a:lnTo>
                    <a:pt x="665988" y="749935"/>
                  </a:lnTo>
                  <a:lnTo>
                    <a:pt x="0" y="749935"/>
                  </a:lnTo>
                  <a:lnTo>
                    <a:pt x="0" y="0"/>
                  </a:lnTo>
                  <a:close/>
                </a:path>
              </a:pathLst>
            </a:custGeom>
            <a:blipFill>
              <a:blip r:embed="rId8"/>
              <a:stretch>
                <a:fillRect l="-2259950" t="-1076045" r="-1063801" b="-655552"/>
              </a:stretch>
            </a:blipFill>
          </p:spPr>
        </p:sp>
      </p:grpSp>
      <p:grpSp>
        <p:nvGrpSpPr>
          <p:cNvPr name="Group 24" id="24"/>
          <p:cNvGrpSpPr>
            <a:grpSpLocks noChangeAspect="true"/>
          </p:cNvGrpSpPr>
          <p:nvPr/>
        </p:nvGrpSpPr>
        <p:grpSpPr>
          <a:xfrm rot="-9681207">
            <a:off x="15326866" y="3788208"/>
            <a:ext cx="986675" cy="1110992"/>
            <a:chOff x="0" y="0"/>
            <a:chExt cx="1315566" cy="1481322"/>
          </a:xfrm>
        </p:grpSpPr>
        <p:sp>
          <p:nvSpPr>
            <p:cNvPr name="Freeform 25" id="25" descr="Imaginea 37"/>
            <p:cNvSpPr/>
            <p:nvPr/>
          </p:nvSpPr>
          <p:spPr>
            <a:xfrm flipH="false" flipV="false" rot="0">
              <a:off x="0" y="0"/>
              <a:ext cx="1315593" cy="1481328"/>
            </a:xfrm>
            <a:custGeom>
              <a:avLst/>
              <a:gdLst/>
              <a:ahLst/>
              <a:cxnLst/>
              <a:rect r="r" b="b" t="t" l="l"/>
              <a:pathLst>
                <a:path h="1481328" w="1315593">
                  <a:moveTo>
                    <a:pt x="0" y="0"/>
                  </a:moveTo>
                  <a:lnTo>
                    <a:pt x="1315593" y="0"/>
                  </a:lnTo>
                  <a:lnTo>
                    <a:pt x="1315593" y="1481328"/>
                  </a:lnTo>
                  <a:lnTo>
                    <a:pt x="0" y="1481328"/>
                  </a:lnTo>
                  <a:lnTo>
                    <a:pt x="0" y="0"/>
                  </a:lnTo>
                  <a:close/>
                </a:path>
              </a:pathLst>
            </a:custGeom>
            <a:blipFill>
              <a:blip r:embed="rId9"/>
              <a:stretch>
                <a:fillRect l="-2259727" t="-1078865" r="-1063687" b="-657532"/>
              </a:stretch>
            </a:blipFill>
          </p:spPr>
        </p:sp>
      </p:grpSp>
      <p:grpSp>
        <p:nvGrpSpPr>
          <p:cNvPr name="Group 26" id="26"/>
          <p:cNvGrpSpPr>
            <a:grpSpLocks noChangeAspect="true"/>
          </p:cNvGrpSpPr>
          <p:nvPr/>
        </p:nvGrpSpPr>
        <p:grpSpPr>
          <a:xfrm rot="0">
            <a:off x="3102109" y="1675846"/>
            <a:ext cx="3098035" cy="3222177"/>
            <a:chOff x="0" y="0"/>
            <a:chExt cx="4130714" cy="4296236"/>
          </a:xfrm>
        </p:grpSpPr>
        <p:sp>
          <p:nvSpPr>
            <p:cNvPr name="Freeform 27" id="27" descr="Imaginea 38"/>
            <p:cNvSpPr/>
            <p:nvPr/>
          </p:nvSpPr>
          <p:spPr>
            <a:xfrm flipH="false" flipV="false" rot="0">
              <a:off x="0" y="0"/>
              <a:ext cx="4130675" cy="4296283"/>
            </a:xfrm>
            <a:custGeom>
              <a:avLst/>
              <a:gdLst/>
              <a:ahLst/>
              <a:cxnLst/>
              <a:rect r="r" b="b" t="t" l="l"/>
              <a:pathLst>
                <a:path h="4296283" w="4130675">
                  <a:moveTo>
                    <a:pt x="0" y="0"/>
                  </a:moveTo>
                  <a:lnTo>
                    <a:pt x="4130675" y="0"/>
                  </a:lnTo>
                  <a:lnTo>
                    <a:pt x="4130675" y="4296283"/>
                  </a:lnTo>
                  <a:lnTo>
                    <a:pt x="0" y="4296283"/>
                  </a:lnTo>
                  <a:lnTo>
                    <a:pt x="0" y="0"/>
                  </a:lnTo>
                  <a:close/>
                </a:path>
              </a:pathLst>
            </a:custGeom>
            <a:blipFill>
              <a:blip r:embed="rId10"/>
              <a:stretch>
                <a:fillRect l="-44250" t="-66322" r="-518182" b="-216580"/>
              </a:stretch>
            </a:blipFill>
          </p:spPr>
        </p:sp>
      </p:grpSp>
      <p:grpSp>
        <p:nvGrpSpPr>
          <p:cNvPr name="Group 28" id="28"/>
          <p:cNvGrpSpPr>
            <a:grpSpLocks noChangeAspect="true"/>
          </p:cNvGrpSpPr>
          <p:nvPr/>
        </p:nvGrpSpPr>
        <p:grpSpPr>
          <a:xfrm rot="0">
            <a:off x="12161160" y="2353905"/>
            <a:ext cx="2600130" cy="1687281"/>
            <a:chOff x="0" y="0"/>
            <a:chExt cx="3466840" cy="2249708"/>
          </a:xfrm>
        </p:grpSpPr>
        <p:sp>
          <p:nvSpPr>
            <p:cNvPr name="Freeform 29" id="29" descr="Imaginea 39"/>
            <p:cNvSpPr/>
            <p:nvPr/>
          </p:nvSpPr>
          <p:spPr>
            <a:xfrm flipH="false" flipV="false" rot="0">
              <a:off x="0" y="0"/>
              <a:ext cx="3466846" cy="2249678"/>
            </a:xfrm>
            <a:custGeom>
              <a:avLst/>
              <a:gdLst/>
              <a:ahLst/>
              <a:cxnLst/>
              <a:rect r="r" b="b" t="t" l="l"/>
              <a:pathLst>
                <a:path h="2249678" w="3466846">
                  <a:moveTo>
                    <a:pt x="0" y="0"/>
                  </a:moveTo>
                  <a:lnTo>
                    <a:pt x="3466846" y="0"/>
                  </a:lnTo>
                  <a:lnTo>
                    <a:pt x="3466846" y="2249678"/>
                  </a:lnTo>
                  <a:lnTo>
                    <a:pt x="0" y="2249678"/>
                  </a:lnTo>
                  <a:lnTo>
                    <a:pt x="0" y="0"/>
                  </a:lnTo>
                  <a:close/>
                </a:path>
              </a:pathLst>
            </a:custGeom>
            <a:blipFill>
              <a:blip r:embed="rId11"/>
              <a:stretch>
                <a:fillRect l="-215268" t="-50388" r="-104072" b="-237935"/>
              </a:stretch>
            </a:blipFill>
          </p:spPr>
        </p:sp>
      </p:grpSp>
      <p:grpSp>
        <p:nvGrpSpPr>
          <p:cNvPr name="Group 30" id="30"/>
          <p:cNvGrpSpPr>
            <a:grpSpLocks noChangeAspect="true"/>
          </p:cNvGrpSpPr>
          <p:nvPr/>
        </p:nvGrpSpPr>
        <p:grpSpPr>
          <a:xfrm rot="0">
            <a:off x="0" y="0"/>
            <a:ext cx="18288000" cy="10287000"/>
            <a:chOff x="0" y="0"/>
            <a:chExt cx="24384000" cy="13716000"/>
          </a:xfrm>
        </p:grpSpPr>
        <p:sp>
          <p:nvSpPr>
            <p:cNvPr name="Freeform 31" id="31"/>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lnTo>
                    <a:pt x="0" y="0"/>
                  </a:lnTo>
                  <a:close/>
                </a:path>
              </a:pathLst>
            </a:custGeom>
            <a:blipFill>
              <a:blip r:embed="rId12"/>
              <a:stretch>
                <a:fillRect l="-482" t="0" r="-482" b="0"/>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19050"/>
            <a:ext cx="18288000" cy="9055462"/>
            <a:chOff x="0" y="0"/>
            <a:chExt cx="24384000" cy="12073950"/>
          </a:xfrm>
        </p:grpSpPr>
        <p:sp>
          <p:nvSpPr>
            <p:cNvPr name="Freeform 5" id="5" descr="Graficul 6"/>
            <p:cNvSpPr/>
            <p:nvPr/>
          </p:nvSpPr>
          <p:spPr>
            <a:xfrm flipH="false" flipV="false" rot="0">
              <a:off x="0" y="0"/>
              <a:ext cx="24384000" cy="12073890"/>
            </a:xfrm>
            <a:custGeom>
              <a:avLst/>
              <a:gdLst/>
              <a:ahLst/>
              <a:cxnLst/>
              <a:rect r="r" b="b" t="t" l="l"/>
              <a:pathLst>
                <a:path h="12073890" w="24384000">
                  <a:moveTo>
                    <a:pt x="0" y="0"/>
                  </a:moveTo>
                  <a:lnTo>
                    <a:pt x="24384000" y="0"/>
                  </a:lnTo>
                  <a:lnTo>
                    <a:pt x="24384000" y="12073890"/>
                  </a:lnTo>
                  <a:lnTo>
                    <a:pt x="0" y="12073890"/>
                  </a:lnTo>
                  <a:lnTo>
                    <a:pt x="0" y="0"/>
                  </a:lnTo>
                  <a:close/>
                </a:path>
              </a:pathLst>
            </a:custGeom>
            <a:blipFill>
              <a:blip r:embed="rId3"/>
              <a:stretch>
                <a:fillRect l="0" t="0" r="0" b="-21416"/>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a:grpSpLocks noChangeAspect="true"/>
          </p:cNvGrpSpPr>
          <p:nvPr/>
        </p:nvGrpSpPr>
        <p:grpSpPr>
          <a:xfrm rot="0">
            <a:off x="1139991" y="9374787"/>
            <a:ext cx="2931886" cy="625832"/>
            <a:chOff x="0" y="0"/>
            <a:chExt cx="3909182" cy="834442"/>
          </a:xfrm>
        </p:grpSpPr>
        <p:sp>
          <p:nvSpPr>
            <p:cNvPr name="Freeform 9" id="9" descr="Imaginea 9"/>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4"/>
              <a:stretch>
                <a:fillRect l="0" t="0" r="-324" b="-6"/>
              </a:stretch>
            </a:blipFill>
          </p:spPr>
        </p:sp>
      </p:grpSp>
      <p:grpSp>
        <p:nvGrpSpPr>
          <p:cNvPr name="Group 10" id="10"/>
          <p:cNvGrpSpPr/>
          <p:nvPr/>
        </p:nvGrpSpPr>
        <p:grpSpPr>
          <a:xfrm rot="-5400000">
            <a:off x="-761130" y="6210108"/>
            <a:ext cx="1996788" cy="474525"/>
            <a:chOff x="0" y="0"/>
            <a:chExt cx="2662384" cy="632700"/>
          </a:xfrm>
        </p:grpSpPr>
        <p:sp>
          <p:nvSpPr>
            <p:cNvPr name="Freeform 11" id="11"/>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8DC2EE"/>
            </a:solidFill>
          </p:spPr>
        </p:sp>
      </p:grpSp>
      <p:grpSp>
        <p:nvGrpSpPr>
          <p:cNvPr name="Group 12" id="12"/>
          <p:cNvGrpSpPr>
            <a:grpSpLocks noChangeAspect="true"/>
          </p:cNvGrpSpPr>
          <p:nvPr/>
        </p:nvGrpSpPr>
        <p:grpSpPr>
          <a:xfrm rot="0">
            <a:off x="466343" y="281878"/>
            <a:ext cx="2257857" cy="1595748"/>
            <a:chOff x="0" y="0"/>
            <a:chExt cx="3010476" cy="2127664"/>
          </a:xfrm>
        </p:grpSpPr>
        <p:sp>
          <p:nvSpPr>
            <p:cNvPr name="Freeform 13" id="13"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5"/>
              <a:stretch>
                <a:fillRect l="0" t="0" r="1" b="-62"/>
              </a:stretch>
            </a:blipFill>
          </p:spPr>
        </p:sp>
      </p:grpSp>
      <p:sp>
        <p:nvSpPr>
          <p:cNvPr name="TextBox 14" id="14"/>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5" id="15"/>
          <p:cNvGrpSpPr>
            <a:grpSpLocks noChangeAspect="true"/>
          </p:cNvGrpSpPr>
          <p:nvPr/>
        </p:nvGrpSpPr>
        <p:grpSpPr>
          <a:xfrm rot="0">
            <a:off x="13756239" y="5683210"/>
            <a:ext cx="4146753" cy="3372248"/>
            <a:chOff x="0" y="0"/>
            <a:chExt cx="5529004" cy="4496330"/>
          </a:xfrm>
        </p:grpSpPr>
        <p:sp>
          <p:nvSpPr>
            <p:cNvPr name="Freeform 16" id="16" descr="Graficul 12"/>
            <p:cNvSpPr/>
            <p:nvPr/>
          </p:nvSpPr>
          <p:spPr>
            <a:xfrm flipH="false" flipV="false" rot="0">
              <a:off x="0" y="0"/>
              <a:ext cx="5528945" cy="4496308"/>
            </a:xfrm>
            <a:custGeom>
              <a:avLst/>
              <a:gdLst/>
              <a:ahLst/>
              <a:cxnLst/>
              <a:rect r="r" b="b" t="t" l="l"/>
              <a:pathLst>
                <a:path h="4496308" w="5528945">
                  <a:moveTo>
                    <a:pt x="0" y="0"/>
                  </a:moveTo>
                  <a:lnTo>
                    <a:pt x="5528945" y="0"/>
                  </a:lnTo>
                  <a:lnTo>
                    <a:pt x="5528945" y="4496308"/>
                  </a:lnTo>
                  <a:lnTo>
                    <a:pt x="0" y="4496308"/>
                  </a:lnTo>
                  <a:lnTo>
                    <a:pt x="0" y="0"/>
                  </a:lnTo>
                  <a:close/>
                </a:path>
              </a:pathLst>
            </a:custGeom>
            <a:blipFill>
              <a:blip r:embed="rId6"/>
              <a:stretch>
                <a:fillRect l="0" t="0" r="-1" b="-9920"/>
              </a:stretch>
            </a:blipFill>
          </p:spPr>
        </p:sp>
      </p:grpSp>
      <p:grpSp>
        <p:nvGrpSpPr>
          <p:cNvPr name="Group 17" id="17"/>
          <p:cNvGrpSpPr/>
          <p:nvPr/>
        </p:nvGrpSpPr>
        <p:grpSpPr>
          <a:xfrm rot="0">
            <a:off x="562088" y="3276402"/>
            <a:ext cx="10372050" cy="2001150"/>
            <a:chOff x="0" y="0"/>
            <a:chExt cx="13829400" cy="2668200"/>
          </a:xfrm>
        </p:grpSpPr>
        <p:sp>
          <p:nvSpPr>
            <p:cNvPr name="Freeform 18" id="18"/>
            <p:cNvSpPr/>
            <p:nvPr/>
          </p:nvSpPr>
          <p:spPr>
            <a:xfrm flipH="false" flipV="false" rot="0">
              <a:off x="0" y="0"/>
              <a:ext cx="13829401" cy="2668200"/>
            </a:xfrm>
            <a:custGeom>
              <a:avLst/>
              <a:gdLst/>
              <a:ahLst/>
              <a:cxnLst/>
              <a:rect r="r" b="b" t="t" l="l"/>
              <a:pathLst>
                <a:path h="2668200" w="13829401">
                  <a:moveTo>
                    <a:pt x="0" y="0"/>
                  </a:moveTo>
                  <a:lnTo>
                    <a:pt x="13829401" y="0"/>
                  </a:lnTo>
                  <a:lnTo>
                    <a:pt x="13829401" y="2668200"/>
                  </a:lnTo>
                  <a:lnTo>
                    <a:pt x="0" y="2668200"/>
                  </a:lnTo>
                  <a:close/>
                </a:path>
              </a:pathLst>
            </a:custGeom>
            <a:solidFill>
              <a:srgbClr val="000000">
                <a:alpha val="0"/>
              </a:srgbClr>
            </a:solidFill>
          </p:spPr>
        </p:sp>
        <p:sp>
          <p:nvSpPr>
            <p:cNvPr name="TextBox 19" id="19"/>
            <p:cNvSpPr txBox="true"/>
            <p:nvPr/>
          </p:nvSpPr>
          <p:spPr>
            <a:xfrm>
              <a:off x="0" y="-38100"/>
              <a:ext cx="13829400" cy="2706300"/>
            </a:xfrm>
            <a:prstGeom prst="rect">
              <a:avLst/>
            </a:prstGeom>
          </p:spPr>
          <p:txBody>
            <a:bodyPr anchor="ctr" rtlCol="false" tIns="0" lIns="0" bIns="0" rIns="0"/>
            <a:lstStyle/>
            <a:p>
              <a:pPr algn="l" marL="0" indent="0" lvl="0">
                <a:lnSpc>
                  <a:spcPts val="5418"/>
                </a:lnSpc>
              </a:pPr>
              <a:r>
                <a:rPr lang="en-US" sz="4200">
                  <a:solidFill>
                    <a:srgbClr val="70C573"/>
                  </a:solidFill>
                  <a:latin typeface="Press Start 2P"/>
                  <a:ea typeface="Press Start 2P"/>
                  <a:cs typeface="Press Start 2P"/>
                  <a:sym typeface="Press Start 2P"/>
                </a:rPr>
                <a:t>Turism sustenabil</a:t>
              </a:r>
            </a:p>
          </p:txBody>
        </p:sp>
      </p:grpSp>
      <p:grpSp>
        <p:nvGrpSpPr>
          <p:cNvPr name="Group 20" id="20"/>
          <p:cNvGrpSpPr/>
          <p:nvPr/>
        </p:nvGrpSpPr>
        <p:grpSpPr>
          <a:xfrm rot="0">
            <a:off x="601986" y="5477744"/>
            <a:ext cx="10339586" cy="1939248"/>
            <a:chOff x="0" y="0"/>
            <a:chExt cx="13786114" cy="2585664"/>
          </a:xfrm>
        </p:grpSpPr>
        <p:sp>
          <p:nvSpPr>
            <p:cNvPr name="Freeform 21" id="21"/>
            <p:cNvSpPr/>
            <p:nvPr/>
          </p:nvSpPr>
          <p:spPr>
            <a:xfrm flipH="false" flipV="false" rot="0">
              <a:off x="0" y="0"/>
              <a:ext cx="13786114" cy="2585664"/>
            </a:xfrm>
            <a:custGeom>
              <a:avLst/>
              <a:gdLst/>
              <a:ahLst/>
              <a:cxnLst/>
              <a:rect r="r" b="b" t="t" l="l"/>
              <a:pathLst>
                <a:path h="2585664" w="13786114">
                  <a:moveTo>
                    <a:pt x="0" y="0"/>
                  </a:moveTo>
                  <a:lnTo>
                    <a:pt x="13786114" y="0"/>
                  </a:lnTo>
                  <a:lnTo>
                    <a:pt x="13786114" y="2585664"/>
                  </a:lnTo>
                  <a:lnTo>
                    <a:pt x="0" y="2585664"/>
                  </a:lnTo>
                  <a:close/>
                </a:path>
              </a:pathLst>
            </a:custGeom>
            <a:solidFill>
              <a:srgbClr val="000000">
                <a:alpha val="0"/>
              </a:srgbClr>
            </a:solidFill>
          </p:spPr>
        </p:sp>
        <p:sp>
          <p:nvSpPr>
            <p:cNvPr name="TextBox 22" id="22"/>
            <p:cNvSpPr txBox="true"/>
            <p:nvPr/>
          </p:nvSpPr>
          <p:spPr>
            <a:xfrm>
              <a:off x="0" y="-38100"/>
              <a:ext cx="13786114" cy="2623764"/>
            </a:xfrm>
            <a:prstGeom prst="rect">
              <a:avLst/>
            </a:prstGeom>
          </p:spPr>
          <p:txBody>
            <a:bodyPr anchor="ctr" rtlCol="false" tIns="0" lIns="0" bIns="0" rIns="0"/>
            <a:lstStyle/>
            <a:p>
              <a:pPr algn="l" marL="0" indent="0" lvl="0">
                <a:lnSpc>
                  <a:spcPts val="4212"/>
                </a:lnSpc>
              </a:pPr>
              <a:r>
                <a:rPr lang="en-US" sz="3900" i="true">
                  <a:solidFill>
                    <a:srgbClr val="D1E7F8"/>
                  </a:solidFill>
                  <a:latin typeface="Calibri (MS) Italics"/>
                  <a:ea typeface="Calibri (MS) Italics"/>
                  <a:cs typeface="Calibri (MS) Italics"/>
                  <a:sym typeface="Calibri (MS) Italics"/>
                </a:rPr>
                <a:t>1.1 Principiile turismului durabil</a:t>
              </a:r>
            </a:p>
          </p:txBody>
        </p:sp>
      </p:gr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a:grpSpLocks noChangeAspect="true"/>
          </p:cNvGrpSpPr>
          <p:nvPr/>
        </p:nvGrpSpPr>
        <p:grpSpPr>
          <a:xfrm rot="0">
            <a:off x="0" y="2896"/>
            <a:ext cx="18288000" cy="9052562"/>
            <a:chOff x="0" y="0"/>
            <a:chExt cx="24384000" cy="12070082"/>
          </a:xfrm>
        </p:grpSpPr>
        <p:sp>
          <p:nvSpPr>
            <p:cNvPr name="Freeform 5" id="5" descr="Imaginea 1"/>
            <p:cNvSpPr/>
            <p:nvPr/>
          </p:nvSpPr>
          <p:spPr>
            <a:xfrm flipH="false" flipV="false" rot="0">
              <a:off x="0" y="0"/>
              <a:ext cx="24384000" cy="12070080"/>
            </a:xfrm>
            <a:custGeom>
              <a:avLst/>
              <a:gdLst/>
              <a:ahLst/>
              <a:cxnLst/>
              <a:rect r="r" b="b" t="t" l="l"/>
              <a:pathLst>
                <a:path h="12070080" w="24384000">
                  <a:moveTo>
                    <a:pt x="0" y="0"/>
                  </a:moveTo>
                  <a:lnTo>
                    <a:pt x="24384000" y="0"/>
                  </a:lnTo>
                  <a:lnTo>
                    <a:pt x="24384000" y="12070080"/>
                  </a:lnTo>
                  <a:lnTo>
                    <a:pt x="0" y="12070080"/>
                  </a:lnTo>
                  <a:lnTo>
                    <a:pt x="0" y="0"/>
                  </a:lnTo>
                  <a:close/>
                </a:path>
              </a:pathLst>
            </a:custGeom>
            <a:blipFill>
              <a:blip r:embed="rId3"/>
              <a:stretch>
                <a:fillRect l="0" t="0" r="0" b="0"/>
              </a:stretch>
            </a:blipFill>
          </p:spPr>
        </p:sp>
      </p:grpSp>
      <p:grpSp>
        <p:nvGrpSpPr>
          <p:cNvPr name="Group 6" id="6"/>
          <p:cNvGrpSpPr/>
          <p:nvPr/>
        </p:nvGrpSpPr>
        <p:grpSpPr>
          <a:xfrm rot="0">
            <a:off x="-19050" y="3276399"/>
            <a:ext cx="466348" cy="1996786"/>
            <a:chOff x="0" y="0"/>
            <a:chExt cx="621798" cy="2662382"/>
          </a:xfrm>
        </p:grpSpPr>
        <p:sp>
          <p:nvSpPr>
            <p:cNvPr name="Freeform 7" id="7"/>
            <p:cNvSpPr/>
            <p:nvPr/>
          </p:nvSpPr>
          <p:spPr>
            <a:xfrm flipH="false" flipV="false" rot="0">
              <a:off x="0" y="0"/>
              <a:ext cx="621792" cy="2662428"/>
            </a:xfrm>
            <a:custGeom>
              <a:avLst/>
              <a:gdLst/>
              <a:ahLst/>
              <a:cxnLst/>
              <a:rect r="r" b="b" t="t" l="l"/>
              <a:pathLst>
                <a:path h="2662428" w="621792">
                  <a:moveTo>
                    <a:pt x="0" y="0"/>
                  </a:moveTo>
                  <a:lnTo>
                    <a:pt x="621792" y="0"/>
                  </a:lnTo>
                  <a:lnTo>
                    <a:pt x="621792" y="2662428"/>
                  </a:lnTo>
                  <a:lnTo>
                    <a:pt x="0" y="2662428"/>
                  </a:lnTo>
                  <a:close/>
                </a:path>
              </a:pathLst>
            </a:custGeom>
            <a:solidFill>
              <a:srgbClr val="70C573"/>
            </a:solidFill>
          </p:spPr>
        </p:sp>
      </p:grpSp>
      <p:grpSp>
        <p:nvGrpSpPr>
          <p:cNvPr name="Group 8" id="8"/>
          <p:cNvGrpSpPr/>
          <p:nvPr/>
        </p:nvGrpSpPr>
        <p:grpSpPr>
          <a:xfrm rot="-5400000">
            <a:off x="-761130" y="6210108"/>
            <a:ext cx="1996788" cy="474525"/>
            <a:chOff x="0" y="0"/>
            <a:chExt cx="2662384" cy="632700"/>
          </a:xfrm>
        </p:grpSpPr>
        <p:sp>
          <p:nvSpPr>
            <p:cNvPr name="Freeform 9" id="9"/>
            <p:cNvSpPr/>
            <p:nvPr/>
          </p:nvSpPr>
          <p:spPr>
            <a:xfrm flipH="false" flipV="false" rot="0">
              <a:off x="0" y="0"/>
              <a:ext cx="2662428" cy="632714"/>
            </a:xfrm>
            <a:custGeom>
              <a:avLst/>
              <a:gdLst/>
              <a:ahLst/>
              <a:cxnLst/>
              <a:rect r="r" b="b" t="t" l="l"/>
              <a:pathLst>
                <a:path h="632714" w="2662428">
                  <a:moveTo>
                    <a:pt x="2662428" y="0"/>
                  </a:moveTo>
                  <a:lnTo>
                    <a:pt x="0" y="0"/>
                  </a:lnTo>
                  <a:lnTo>
                    <a:pt x="0" y="632714"/>
                  </a:lnTo>
                  <a:lnTo>
                    <a:pt x="2662428" y="632714"/>
                  </a:lnTo>
                  <a:close/>
                </a:path>
              </a:pathLst>
            </a:custGeom>
            <a:solidFill>
              <a:srgbClr val="A56793"/>
            </a:solidFill>
          </p:spPr>
        </p:sp>
      </p:grpSp>
      <p:grpSp>
        <p:nvGrpSpPr>
          <p:cNvPr name="Group 10" id="10"/>
          <p:cNvGrpSpPr>
            <a:grpSpLocks noChangeAspect="true"/>
          </p:cNvGrpSpPr>
          <p:nvPr/>
        </p:nvGrpSpPr>
        <p:grpSpPr>
          <a:xfrm rot="0">
            <a:off x="14116686" y="6954560"/>
            <a:ext cx="1490261" cy="2098722"/>
            <a:chOff x="0" y="0"/>
            <a:chExt cx="1987014" cy="2798296"/>
          </a:xfrm>
        </p:grpSpPr>
        <p:sp>
          <p:nvSpPr>
            <p:cNvPr name="Freeform 11" id="11" descr="Imaginea 8"/>
            <p:cNvSpPr/>
            <p:nvPr/>
          </p:nvSpPr>
          <p:spPr>
            <a:xfrm flipH="false" flipV="false" rot="0">
              <a:off x="0" y="0"/>
              <a:ext cx="1987042" cy="2798318"/>
            </a:xfrm>
            <a:custGeom>
              <a:avLst/>
              <a:gdLst/>
              <a:ahLst/>
              <a:cxnLst/>
              <a:rect r="r" b="b" t="t" l="l"/>
              <a:pathLst>
                <a:path h="2798318" w="1987042">
                  <a:moveTo>
                    <a:pt x="0" y="0"/>
                  </a:moveTo>
                  <a:lnTo>
                    <a:pt x="1987042" y="0"/>
                  </a:lnTo>
                  <a:lnTo>
                    <a:pt x="1987042" y="2798318"/>
                  </a:lnTo>
                  <a:lnTo>
                    <a:pt x="0" y="2798318"/>
                  </a:lnTo>
                  <a:lnTo>
                    <a:pt x="0" y="0"/>
                  </a:lnTo>
                  <a:close/>
                </a:path>
              </a:pathLst>
            </a:custGeom>
            <a:blipFill>
              <a:blip r:embed="rId4"/>
              <a:stretch>
                <a:fillRect l="-33570" t="-60281" r="-126785" b="-4679"/>
              </a:stretch>
            </a:blipFill>
          </p:spPr>
        </p:sp>
      </p:grpSp>
      <p:grpSp>
        <p:nvGrpSpPr>
          <p:cNvPr name="Group 12" id="12"/>
          <p:cNvGrpSpPr>
            <a:grpSpLocks noChangeAspect="true"/>
          </p:cNvGrpSpPr>
          <p:nvPr/>
        </p:nvGrpSpPr>
        <p:grpSpPr>
          <a:xfrm rot="0">
            <a:off x="15306772" y="5638398"/>
            <a:ext cx="2077379" cy="3414887"/>
            <a:chOff x="0" y="0"/>
            <a:chExt cx="2769838" cy="4553182"/>
          </a:xfrm>
        </p:grpSpPr>
        <p:sp>
          <p:nvSpPr>
            <p:cNvPr name="Freeform 13" id="13" descr="Imaginea 3"/>
            <p:cNvSpPr/>
            <p:nvPr/>
          </p:nvSpPr>
          <p:spPr>
            <a:xfrm flipH="false" flipV="false" rot="0">
              <a:off x="0" y="0"/>
              <a:ext cx="2769870" cy="4553204"/>
            </a:xfrm>
            <a:custGeom>
              <a:avLst/>
              <a:gdLst/>
              <a:ahLst/>
              <a:cxnLst/>
              <a:rect r="r" b="b" t="t" l="l"/>
              <a:pathLst>
                <a:path h="4553204" w="2769870">
                  <a:moveTo>
                    <a:pt x="0" y="0"/>
                  </a:moveTo>
                  <a:lnTo>
                    <a:pt x="2769870" y="0"/>
                  </a:lnTo>
                  <a:lnTo>
                    <a:pt x="2769870" y="4553204"/>
                  </a:lnTo>
                  <a:lnTo>
                    <a:pt x="0" y="4553204"/>
                  </a:lnTo>
                  <a:lnTo>
                    <a:pt x="0" y="0"/>
                  </a:lnTo>
                  <a:close/>
                </a:path>
              </a:pathLst>
            </a:custGeom>
            <a:blipFill>
              <a:blip r:embed="rId5"/>
              <a:stretch>
                <a:fillRect l="-140929" t="0" r="-59060" b="-63130"/>
              </a:stretch>
            </a:blipFill>
          </p:spPr>
        </p:sp>
      </p:grpSp>
      <p:grpSp>
        <p:nvGrpSpPr>
          <p:cNvPr name="Group 14" id="14"/>
          <p:cNvGrpSpPr>
            <a:grpSpLocks noChangeAspect="true"/>
          </p:cNvGrpSpPr>
          <p:nvPr/>
        </p:nvGrpSpPr>
        <p:grpSpPr>
          <a:xfrm rot="0">
            <a:off x="466343" y="281878"/>
            <a:ext cx="2257857" cy="1595748"/>
            <a:chOff x="0" y="0"/>
            <a:chExt cx="3010476" cy="2127664"/>
          </a:xfrm>
        </p:grpSpPr>
        <p:sp>
          <p:nvSpPr>
            <p:cNvPr name="Freeform 15" id="15" descr="Graficul 2"/>
            <p:cNvSpPr/>
            <p:nvPr/>
          </p:nvSpPr>
          <p:spPr>
            <a:xfrm flipH="false" flipV="false" rot="0">
              <a:off x="0" y="0"/>
              <a:ext cx="3010535" cy="2127631"/>
            </a:xfrm>
            <a:custGeom>
              <a:avLst/>
              <a:gdLst/>
              <a:ahLst/>
              <a:cxnLst/>
              <a:rect r="r" b="b" t="t" l="l"/>
              <a:pathLst>
                <a:path h="2127631" w="3010535">
                  <a:moveTo>
                    <a:pt x="0" y="0"/>
                  </a:moveTo>
                  <a:lnTo>
                    <a:pt x="3010535" y="0"/>
                  </a:lnTo>
                  <a:lnTo>
                    <a:pt x="3010535" y="2127631"/>
                  </a:lnTo>
                  <a:lnTo>
                    <a:pt x="0" y="2127631"/>
                  </a:lnTo>
                  <a:lnTo>
                    <a:pt x="0" y="0"/>
                  </a:lnTo>
                  <a:close/>
                </a:path>
              </a:pathLst>
            </a:custGeom>
            <a:blipFill>
              <a:blip r:embed="rId6"/>
              <a:stretch>
                <a:fillRect l="0" t="0" r="1" b="-62"/>
              </a:stretch>
            </a:blipFill>
          </p:spPr>
        </p:sp>
      </p:grpSp>
      <p:grpSp>
        <p:nvGrpSpPr>
          <p:cNvPr name="Group 16" id="16"/>
          <p:cNvGrpSpPr>
            <a:grpSpLocks noChangeAspect="true"/>
          </p:cNvGrpSpPr>
          <p:nvPr/>
        </p:nvGrpSpPr>
        <p:grpSpPr>
          <a:xfrm rot="0">
            <a:off x="1139991" y="9374787"/>
            <a:ext cx="2931886" cy="625832"/>
            <a:chOff x="0" y="0"/>
            <a:chExt cx="3909182" cy="834442"/>
          </a:xfrm>
        </p:grpSpPr>
        <p:sp>
          <p:nvSpPr>
            <p:cNvPr name="Freeform 17" id="17" descr="Imaginea 2"/>
            <p:cNvSpPr/>
            <p:nvPr/>
          </p:nvSpPr>
          <p:spPr>
            <a:xfrm flipH="false" flipV="false" rot="0">
              <a:off x="0" y="0"/>
              <a:ext cx="3909187" cy="834390"/>
            </a:xfrm>
            <a:custGeom>
              <a:avLst/>
              <a:gdLst/>
              <a:ahLst/>
              <a:cxnLst/>
              <a:rect r="r" b="b" t="t" l="l"/>
              <a:pathLst>
                <a:path h="834390" w="3909187">
                  <a:moveTo>
                    <a:pt x="0" y="0"/>
                  </a:moveTo>
                  <a:lnTo>
                    <a:pt x="3909187" y="0"/>
                  </a:lnTo>
                  <a:lnTo>
                    <a:pt x="3909187" y="834390"/>
                  </a:lnTo>
                  <a:lnTo>
                    <a:pt x="0" y="834390"/>
                  </a:lnTo>
                  <a:lnTo>
                    <a:pt x="0" y="0"/>
                  </a:lnTo>
                  <a:close/>
                </a:path>
              </a:pathLst>
            </a:custGeom>
            <a:blipFill>
              <a:blip r:embed="rId7"/>
              <a:stretch>
                <a:fillRect l="0" t="0" r="-324" b="-6"/>
              </a:stretch>
            </a:blipFill>
          </p:spPr>
        </p:sp>
      </p:grpSp>
      <p:sp>
        <p:nvSpPr>
          <p:cNvPr name="TextBox 18" id="18"/>
          <p:cNvSpPr txBox="true"/>
          <p:nvPr/>
        </p:nvSpPr>
        <p:spPr>
          <a:xfrm rot="0">
            <a:off x="4369203" y="9263305"/>
            <a:ext cx="11973932" cy="723900"/>
          </a:xfrm>
          <a:prstGeom prst="rect">
            <a:avLst/>
          </a:prstGeom>
        </p:spPr>
        <p:txBody>
          <a:bodyPr anchor="t" rtlCol="false" tIns="0" lIns="0" bIns="0" rIns="0">
            <a:spAutoFit/>
          </a:bodyPr>
          <a:lstStyle/>
          <a:p>
            <a:pPr algn="l" marL="0" indent="0" lvl="0">
              <a:lnSpc>
                <a:spcPts val="1800"/>
              </a:lnSpc>
            </a:pPr>
            <a:r>
              <a:rPr lang="en-US" sz="1500">
                <a:solidFill>
                  <a:srgbClr val="2C2C2C"/>
                </a:solidFill>
                <a:latin typeface="Calibri (MS)"/>
                <a:ea typeface="Calibri (MS)"/>
                <a:cs typeface="Calibri (MS)"/>
                <a:sym typeface="Calibri (MS)"/>
              </a:rPr>
              <a:t>Finanțat de Uniunea Europeană. Părerile și opiniile exprimate aparțin exclusiv autorului/autorilor și nu reflectă neapărat opiniile Uniunii Europene sau ale Agenției Executive Europene pentru Educație și Cultură (EACEA). Nici Uniunea Europeană, nici EACEA nu pot fi trase la răspundere pentru acestea. [Numărul proiectului: 2023-1-CY02-KA220-YOU-000154272]</a:t>
            </a:r>
          </a:p>
        </p:txBody>
      </p:sp>
      <p:grpSp>
        <p:nvGrpSpPr>
          <p:cNvPr name="Group 19" id="19"/>
          <p:cNvGrpSpPr/>
          <p:nvPr/>
        </p:nvGrpSpPr>
        <p:grpSpPr>
          <a:xfrm rot="0">
            <a:off x="601987" y="3285713"/>
            <a:ext cx="13922550" cy="2011500"/>
            <a:chOff x="0" y="0"/>
            <a:chExt cx="18563400" cy="2682000"/>
          </a:xfrm>
        </p:grpSpPr>
        <p:sp>
          <p:nvSpPr>
            <p:cNvPr name="Freeform 20" id="20"/>
            <p:cNvSpPr/>
            <p:nvPr/>
          </p:nvSpPr>
          <p:spPr>
            <a:xfrm flipH="false" flipV="false" rot="0">
              <a:off x="0" y="0"/>
              <a:ext cx="18563400" cy="2682000"/>
            </a:xfrm>
            <a:custGeom>
              <a:avLst/>
              <a:gdLst/>
              <a:ahLst/>
              <a:cxnLst/>
              <a:rect r="r" b="b" t="t" l="l"/>
              <a:pathLst>
                <a:path h="2682000" w="18563400">
                  <a:moveTo>
                    <a:pt x="0" y="0"/>
                  </a:moveTo>
                  <a:lnTo>
                    <a:pt x="18563400" y="0"/>
                  </a:lnTo>
                  <a:lnTo>
                    <a:pt x="18563400" y="2682000"/>
                  </a:lnTo>
                  <a:lnTo>
                    <a:pt x="0" y="2682000"/>
                  </a:lnTo>
                  <a:close/>
                </a:path>
              </a:pathLst>
            </a:custGeom>
            <a:solidFill>
              <a:srgbClr val="000000">
                <a:alpha val="0"/>
              </a:srgbClr>
            </a:solidFill>
          </p:spPr>
        </p:sp>
        <p:sp>
          <p:nvSpPr>
            <p:cNvPr name="TextBox 21" id="21"/>
            <p:cNvSpPr txBox="true"/>
            <p:nvPr/>
          </p:nvSpPr>
          <p:spPr>
            <a:xfrm>
              <a:off x="0" y="-38100"/>
              <a:ext cx="18563400" cy="2720100"/>
            </a:xfrm>
            <a:prstGeom prst="rect">
              <a:avLst/>
            </a:prstGeom>
          </p:spPr>
          <p:txBody>
            <a:bodyPr anchor="ctr" rtlCol="false" tIns="0" lIns="0" bIns="0" rIns="0"/>
            <a:lstStyle/>
            <a:p>
              <a:pPr algn="l" marL="0" indent="0" lvl="0">
                <a:lnSpc>
                  <a:spcPts val="4536"/>
                </a:lnSpc>
              </a:pPr>
              <a:r>
                <a:rPr lang="en-US" b="true" sz="4200">
                  <a:solidFill>
                    <a:srgbClr val="70C573"/>
                  </a:solidFill>
                  <a:latin typeface="Calibri (MS) Bold"/>
                  <a:ea typeface="Calibri (MS) Bold"/>
                  <a:cs typeface="Calibri (MS) Bold"/>
                  <a:sym typeface="Calibri (MS) Bold"/>
                </a:rPr>
                <a:t>Obiective:</a:t>
              </a:r>
            </a:p>
          </p:txBody>
        </p:sp>
      </p:grpSp>
      <p:grpSp>
        <p:nvGrpSpPr>
          <p:cNvPr name="Group 22" id="22"/>
          <p:cNvGrpSpPr/>
          <p:nvPr/>
        </p:nvGrpSpPr>
        <p:grpSpPr>
          <a:xfrm rot="0">
            <a:off x="601986" y="5477743"/>
            <a:ext cx="10339650" cy="1939050"/>
            <a:chOff x="0" y="0"/>
            <a:chExt cx="13786200" cy="2585400"/>
          </a:xfrm>
        </p:grpSpPr>
        <p:sp>
          <p:nvSpPr>
            <p:cNvPr name="Freeform 23" id="23"/>
            <p:cNvSpPr/>
            <p:nvPr/>
          </p:nvSpPr>
          <p:spPr>
            <a:xfrm flipH="false" flipV="false" rot="0">
              <a:off x="0" y="0"/>
              <a:ext cx="13786200" cy="2585400"/>
            </a:xfrm>
            <a:custGeom>
              <a:avLst/>
              <a:gdLst/>
              <a:ahLst/>
              <a:cxnLst/>
              <a:rect r="r" b="b" t="t" l="l"/>
              <a:pathLst>
                <a:path h="2585400" w="13786200">
                  <a:moveTo>
                    <a:pt x="0" y="0"/>
                  </a:moveTo>
                  <a:lnTo>
                    <a:pt x="13786200" y="0"/>
                  </a:lnTo>
                  <a:lnTo>
                    <a:pt x="13786200" y="2585400"/>
                  </a:lnTo>
                  <a:lnTo>
                    <a:pt x="0" y="2585400"/>
                  </a:lnTo>
                  <a:close/>
                </a:path>
              </a:pathLst>
            </a:custGeom>
            <a:solidFill>
              <a:srgbClr val="000000">
                <a:alpha val="0"/>
              </a:srgbClr>
            </a:solidFill>
          </p:spPr>
        </p:sp>
        <p:sp>
          <p:nvSpPr>
            <p:cNvPr name="TextBox 24" id="24"/>
            <p:cNvSpPr txBox="true"/>
            <p:nvPr/>
          </p:nvSpPr>
          <p:spPr>
            <a:xfrm>
              <a:off x="0" y="9525"/>
              <a:ext cx="13786200" cy="2575875"/>
            </a:xfrm>
            <a:prstGeom prst="rect">
              <a:avLst/>
            </a:prstGeom>
          </p:spPr>
          <p:txBody>
            <a:bodyPr anchor="ctr" rtlCol="false" tIns="0" lIns="0" bIns="0" rIns="0"/>
            <a:lstStyle/>
            <a:p>
              <a:pPr algn="l" marL="0" indent="0" lvl="0">
                <a:lnSpc>
                  <a:spcPts val="2770"/>
                </a:lnSpc>
              </a:pPr>
              <a:r>
                <a:rPr lang="en-US" sz="2850" i="true">
                  <a:solidFill>
                    <a:srgbClr val="DBC2D4"/>
                  </a:solidFill>
                  <a:latin typeface="Calibri (MS) Italics"/>
                  <a:ea typeface="Calibri (MS) Italics"/>
                  <a:cs typeface="Calibri (MS) Italics"/>
                  <a:sym typeface="Calibri (MS) Italics"/>
                </a:rPr>
                <a:t>1. Înțelegerea conceptelor și definițiilor turismului durabil</a:t>
              </a:r>
            </a:p>
            <a:p>
              <a:pPr algn="l" marL="0" indent="0" lvl="0">
                <a:lnSpc>
                  <a:spcPts val="2770"/>
                </a:lnSpc>
              </a:pPr>
              <a:r>
                <a:rPr lang="en-US" sz="2850" i="true">
                  <a:solidFill>
                    <a:srgbClr val="DBC2D4"/>
                  </a:solidFill>
                  <a:latin typeface="Calibri (MS) Italics"/>
                  <a:ea typeface="Calibri (MS) Italics"/>
                  <a:cs typeface="Calibri (MS) Italics"/>
                  <a:sym typeface="Calibri (MS) Italics"/>
                </a:rPr>
                <a:t>2. Identificați principiile cheie ale practicilor de turism durabil.</a:t>
              </a:r>
            </a:p>
            <a:p>
              <a:pPr algn="l" marL="0" indent="0" lvl="0">
                <a:lnSpc>
                  <a:spcPts val="2770"/>
                </a:lnSpc>
              </a:pPr>
              <a:r>
                <a:rPr lang="en-US" sz="2850" i="true">
                  <a:solidFill>
                    <a:srgbClr val="DBC2D4"/>
                  </a:solidFill>
                  <a:latin typeface="Calibri (MS) Italics"/>
                  <a:ea typeface="Calibri (MS) Italics"/>
                  <a:cs typeface="Calibri (MS) Italics"/>
                  <a:sym typeface="Calibri (MS) Italics"/>
                </a:rPr>
                <a:t>3. Analizați importanța sustenabilității în industria turismului.</a:t>
              </a:r>
            </a:p>
          </p:txBody>
        </p:sp>
      </p:gr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Înțelegerea turismului durabil</a:t>
              </a:r>
            </a:p>
          </p:txBody>
        </p:sp>
      </p:grpSp>
      <p:sp>
        <p:nvSpPr>
          <p:cNvPr name="TextBox 7" id="7"/>
          <p:cNvSpPr txBox="true"/>
          <p:nvPr/>
        </p:nvSpPr>
        <p:spPr>
          <a:xfrm rot="0">
            <a:off x="192655" y="1292112"/>
            <a:ext cx="17825350" cy="481778"/>
          </a:xfrm>
          <a:prstGeom prst="rect">
            <a:avLst/>
          </a:prstGeom>
        </p:spPr>
        <p:txBody>
          <a:bodyPr anchor="t" rtlCol="false" tIns="0" lIns="0" bIns="0" rIns="0">
            <a:spAutoFit/>
          </a:bodyPr>
          <a:lstStyle/>
          <a:p>
            <a:pPr algn="l" marL="0" indent="0" lvl="0">
              <a:lnSpc>
                <a:spcPts val="3496"/>
              </a:lnSpc>
            </a:pPr>
            <a:r>
              <a:rPr lang="en-US" sz="2700">
                <a:solidFill>
                  <a:srgbClr val="616161"/>
                </a:solidFill>
                <a:latin typeface="Calibri (MS)"/>
                <a:ea typeface="Calibri (MS)"/>
                <a:cs typeface="Calibri (MS)"/>
                <a:sym typeface="Calibri (MS)"/>
              </a:rPr>
              <a:t>Cele cinci componente vitale ale sistemului turistic sunt Atracția, Accesibilitatea, Cazarea, Facilitățile și Activitățile.</a:t>
            </a:r>
          </a:p>
        </p:txBody>
      </p:sp>
      <p:grpSp>
        <p:nvGrpSpPr>
          <p:cNvPr name="Group 8" id="8"/>
          <p:cNvGrpSpPr>
            <a:grpSpLocks noChangeAspect="true"/>
          </p:cNvGrpSpPr>
          <p:nvPr/>
        </p:nvGrpSpPr>
        <p:grpSpPr>
          <a:xfrm rot="0">
            <a:off x="3669303" y="2251782"/>
            <a:ext cx="9927975" cy="6274763"/>
            <a:chOff x="0" y="0"/>
            <a:chExt cx="13237300" cy="8366350"/>
          </a:xfrm>
        </p:grpSpPr>
        <p:sp>
          <p:nvSpPr>
            <p:cNvPr name="Freeform 9" id="9"/>
            <p:cNvSpPr/>
            <p:nvPr/>
          </p:nvSpPr>
          <p:spPr>
            <a:xfrm flipH="false" flipV="false" rot="0">
              <a:off x="0" y="0"/>
              <a:ext cx="13237338" cy="8366379"/>
            </a:xfrm>
            <a:custGeom>
              <a:avLst/>
              <a:gdLst/>
              <a:ahLst/>
              <a:cxnLst/>
              <a:rect r="r" b="b" t="t" l="l"/>
              <a:pathLst>
                <a:path h="8366379" w="13237338">
                  <a:moveTo>
                    <a:pt x="0" y="0"/>
                  </a:moveTo>
                  <a:lnTo>
                    <a:pt x="13237338" y="0"/>
                  </a:lnTo>
                  <a:lnTo>
                    <a:pt x="13237338" y="8366379"/>
                  </a:lnTo>
                  <a:lnTo>
                    <a:pt x="0" y="8366379"/>
                  </a:lnTo>
                  <a:lnTo>
                    <a:pt x="0" y="0"/>
                  </a:lnTo>
                  <a:close/>
                </a:path>
              </a:pathLst>
            </a:custGeom>
            <a:blipFill>
              <a:blip r:embed="rId3"/>
              <a:stretch>
                <a:fillRect l="0" t="-159" r="0" b="-159"/>
              </a:stretch>
            </a:blipFill>
          </p:spPr>
        </p:sp>
      </p:grpSp>
      <p:sp>
        <p:nvSpPr>
          <p:cNvPr name="TextBox 10" id="10"/>
          <p:cNvSpPr txBox="true"/>
          <p:nvPr/>
        </p:nvSpPr>
        <p:spPr>
          <a:xfrm rot="0">
            <a:off x="238387" y="8701875"/>
            <a:ext cx="16789800" cy="976503"/>
          </a:xfrm>
          <a:prstGeom prst="rect">
            <a:avLst/>
          </a:prstGeom>
        </p:spPr>
        <p:txBody>
          <a:bodyPr anchor="t" rtlCol="false" tIns="0" lIns="0" bIns="0" rIns="0">
            <a:spAutoFit/>
          </a:bodyPr>
          <a:lstStyle/>
          <a:p>
            <a:pPr algn="just" marL="0" indent="0" lvl="0">
              <a:lnSpc>
                <a:spcPts val="3726"/>
              </a:lnSpc>
            </a:pPr>
            <a:r>
              <a:rPr lang="en-US" sz="2700">
                <a:solidFill>
                  <a:srgbClr val="616161"/>
                </a:solidFill>
                <a:latin typeface="Calibri (MS)"/>
                <a:ea typeface="Calibri (MS)"/>
                <a:cs typeface="Calibri (MS)"/>
                <a:sym typeface="Calibri (MS)"/>
              </a:rPr>
              <a:t>Conform lui John Elkington (1994)</a:t>
            </a:r>
            <a:r>
              <a:rPr lang="en-US" b="true" sz="2700">
                <a:solidFill>
                  <a:srgbClr val="616161"/>
                </a:solidFill>
                <a:latin typeface="Calibri (MS) Bold"/>
                <a:ea typeface="Calibri (MS) Bold"/>
                <a:cs typeface="Calibri (MS) Bold"/>
                <a:sym typeface="Calibri (MS) Bold"/>
              </a:rPr>
              <a:t>, sustenabilitatea </a:t>
            </a:r>
            <a:r>
              <a:rPr lang="en-US" sz="2700">
                <a:solidFill>
                  <a:srgbClr val="616161"/>
                </a:solidFill>
                <a:latin typeface="Calibri (MS)"/>
                <a:ea typeface="Calibri (MS)"/>
                <a:cs typeface="Calibri (MS)"/>
                <a:sym typeface="Calibri (MS)"/>
              </a:rPr>
              <a:t>poate fi definită ca echilibrul dintre trei piloni: protecția mediului, egalitatea socială și creșterea economică. </a:t>
            </a:r>
          </a:p>
        </p:txBody>
      </p:sp>
    </p:spTree>
  </p:cSld>
  <p:clrMapOvr>
    <a:masterClrMapping/>
  </p:clrMapOvr>
</p:sld>
</file>

<file path=ppt/slides/slide5.xml><?xml version="1.0" encoding="utf-8"?>
<p:sld xmlns:p="http://schemas.openxmlformats.org/presentationml/2006/main" xmlns:a="http://schemas.openxmlformats.org/drawingml/2006/main">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Turism sustenabil</a:t>
              </a:r>
            </a:p>
          </p:txBody>
        </p:sp>
      </p:grpSp>
      <p:grpSp>
        <p:nvGrpSpPr>
          <p:cNvPr name="Group 7" id="7"/>
          <p:cNvGrpSpPr/>
          <p:nvPr/>
        </p:nvGrpSpPr>
        <p:grpSpPr>
          <a:xfrm rot="0">
            <a:off x="146963" y="1282077"/>
            <a:ext cx="17916750" cy="8006850"/>
            <a:chOff x="0" y="0"/>
            <a:chExt cx="23889000" cy="10675800"/>
          </a:xfrm>
        </p:grpSpPr>
        <p:sp>
          <p:nvSpPr>
            <p:cNvPr name="Freeform 8" id="8"/>
            <p:cNvSpPr/>
            <p:nvPr/>
          </p:nvSpPr>
          <p:spPr>
            <a:xfrm flipH="false" flipV="false" rot="0">
              <a:off x="0" y="0"/>
              <a:ext cx="23889001" cy="10675800"/>
            </a:xfrm>
            <a:custGeom>
              <a:avLst/>
              <a:gdLst/>
              <a:ahLst/>
              <a:cxnLst/>
              <a:rect r="r" b="b" t="t" l="l"/>
              <a:pathLst>
                <a:path h="10675800" w="23889001">
                  <a:moveTo>
                    <a:pt x="0" y="0"/>
                  </a:moveTo>
                  <a:lnTo>
                    <a:pt x="23889001" y="0"/>
                  </a:lnTo>
                  <a:lnTo>
                    <a:pt x="23889001" y="10675800"/>
                  </a:lnTo>
                  <a:lnTo>
                    <a:pt x="0" y="10675800"/>
                  </a:lnTo>
                  <a:close/>
                </a:path>
              </a:pathLst>
            </a:custGeom>
            <a:solidFill>
              <a:srgbClr val="000000">
                <a:alpha val="0"/>
              </a:srgbClr>
            </a:solidFill>
          </p:spPr>
        </p:sp>
        <p:sp>
          <p:nvSpPr>
            <p:cNvPr name="TextBox 9" id="9"/>
            <p:cNvSpPr txBox="true"/>
            <p:nvPr/>
          </p:nvSpPr>
          <p:spPr>
            <a:xfrm>
              <a:off x="0" y="-123825"/>
              <a:ext cx="23889000" cy="10799625"/>
            </a:xfrm>
            <a:prstGeom prst="rect">
              <a:avLst/>
            </a:prstGeom>
          </p:spPr>
          <p:txBody>
            <a:bodyPr anchor="ctr" rtlCol="false" tIns="0" lIns="0" bIns="0" rIns="0"/>
            <a:lstStyle/>
            <a:p>
              <a:pPr algn="ctr" marL="0" indent="0" lvl="0">
                <a:lnSpc>
                  <a:spcPts val="4967"/>
                </a:lnSpc>
              </a:pPr>
              <a:r>
                <a:rPr lang="en-US" b="true" sz="3600">
                  <a:solidFill>
                    <a:srgbClr val="A56793"/>
                  </a:solidFill>
                  <a:latin typeface="Calibri (MS) Bold"/>
                  <a:ea typeface="Calibri (MS) Bold"/>
                  <a:cs typeface="Calibri (MS) Bold"/>
                  <a:sym typeface="Calibri (MS) Bold"/>
                </a:rPr>
                <a:t>„Turismul care ia pe deplin în considerare impactul său economic, social și de mediu actual și viitor, abordând nevoile vizitatorilor, ale industriei, ale mediului și ale comunităților gazdă.”</a:t>
              </a:r>
            </a:p>
            <a:p>
              <a:pPr algn="ctr" marL="0" indent="0" lvl="0">
                <a:lnSpc>
                  <a:spcPts val="4967"/>
                </a:lnSpc>
              </a:pPr>
            </a:p>
            <a:p>
              <a:pPr algn="l" marL="0" indent="0" lvl="0">
                <a:lnSpc>
                  <a:spcPts val="4967"/>
                </a:lnSpc>
              </a:pPr>
              <a:r>
                <a:rPr lang="en-US" b="true" sz="3600">
                  <a:solidFill>
                    <a:srgbClr val="A56793"/>
                  </a:solidFill>
                  <a:latin typeface="Calibri (MS) Bold"/>
                  <a:ea typeface="Calibri (MS) Bold"/>
                  <a:cs typeface="Calibri (MS) Bold"/>
                  <a:sym typeface="Calibri (MS) Bold"/>
                </a:rPr>
                <a:t>Organizația Mondială a Turismului, 2024</a:t>
              </a:r>
            </a:p>
          </p:txBody>
        </p:sp>
      </p:gr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Turism sustenabil</a:t>
              </a:r>
            </a:p>
          </p:txBody>
        </p:sp>
      </p:grpSp>
      <p:grpSp>
        <p:nvGrpSpPr>
          <p:cNvPr name="Group 7" id="7"/>
          <p:cNvGrpSpPr/>
          <p:nvPr/>
        </p:nvGrpSpPr>
        <p:grpSpPr>
          <a:xfrm rot="0">
            <a:off x="470263" y="652500"/>
            <a:ext cx="8987837" cy="9634500"/>
            <a:chOff x="0" y="0"/>
            <a:chExt cx="11983783" cy="12846000"/>
          </a:xfrm>
        </p:grpSpPr>
        <p:sp>
          <p:nvSpPr>
            <p:cNvPr name="Freeform 8" id="8"/>
            <p:cNvSpPr/>
            <p:nvPr/>
          </p:nvSpPr>
          <p:spPr>
            <a:xfrm flipH="false" flipV="false" rot="0">
              <a:off x="0" y="0"/>
              <a:ext cx="11983783" cy="12846000"/>
            </a:xfrm>
            <a:custGeom>
              <a:avLst/>
              <a:gdLst/>
              <a:ahLst/>
              <a:cxnLst/>
              <a:rect r="r" b="b" t="t" l="l"/>
              <a:pathLst>
                <a:path h="12846000" w="11983783">
                  <a:moveTo>
                    <a:pt x="0" y="0"/>
                  </a:moveTo>
                  <a:lnTo>
                    <a:pt x="11983783" y="0"/>
                  </a:lnTo>
                  <a:lnTo>
                    <a:pt x="11983783" y="12846000"/>
                  </a:lnTo>
                  <a:lnTo>
                    <a:pt x="0" y="12846000"/>
                  </a:lnTo>
                  <a:close/>
                </a:path>
              </a:pathLst>
            </a:custGeom>
            <a:solidFill>
              <a:srgbClr val="000000">
                <a:alpha val="0"/>
              </a:srgbClr>
            </a:solidFill>
          </p:spPr>
        </p:sp>
        <p:sp>
          <p:nvSpPr>
            <p:cNvPr name="TextBox 9" id="9"/>
            <p:cNvSpPr txBox="true"/>
            <p:nvPr/>
          </p:nvSpPr>
          <p:spPr>
            <a:xfrm>
              <a:off x="0" y="-104775"/>
              <a:ext cx="11983783" cy="12950775"/>
            </a:xfrm>
            <a:prstGeom prst="rect">
              <a:avLst/>
            </a:prstGeom>
          </p:spPr>
          <p:txBody>
            <a:bodyPr anchor="ctr" rtlCol="false" tIns="0" lIns="0" bIns="0" rIns="0"/>
            <a:lstStyle/>
            <a:p>
              <a:pPr algn="l" marL="0" indent="0" lvl="0">
                <a:lnSpc>
                  <a:spcPts val="3726"/>
                </a:lnSpc>
              </a:pPr>
              <a:r>
                <a:rPr lang="en-US" sz="2700">
                  <a:solidFill>
                    <a:srgbClr val="616161"/>
                  </a:solidFill>
                  <a:latin typeface="Calibri (MS)"/>
                  <a:ea typeface="Calibri (MS)"/>
                  <a:cs typeface="Calibri (MS)"/>
                  <a:sym typeface="Calibri (MS)"/>
                </a:rPr>
                <a:t>Definiția subliniază necesitatea unei abordări echilibrate care să ia în considerare diversele impacturi ale turismului.</a:t>
              </a:r>
            </a:p>
            <a:p>
              <a:pPr algn="l">
                <a:lnSpc>
                  <a:spcPts val="3726"/>
                </a:lnSpc>
              </a:pPr>
              <a:r>
                <a:rPr lang="en-US" b="true" sz="2700">
                  <a:solidFill>
                    <a:srgbClr val="616161"/>
                  </a:solidFill>
                  <a:latin typeface="Calibri (MS) Bold"/>
                  <a:ea typeface="Calibri (MS) Bold"/>
                  <a:cs typeface="Calibri (MS) Bold"/>
                  <a:sym typeface="Calibri (MS) Bold"/>
                </a:rPr>
                <a:t>Cerințele pe care ar trebui să le îndeplinească turismul durabil includ:</a:t>
              </a:r>
            </a:p>
            <a:p>
              <a:pPr algn="l" marL="582930" indent="-291465" lvl="1">
                <a:lnSpc>
                  <a:spcPts val="3726"/>
                </a:lnSpc>
                <a:buFont typeface="Arial"/>
                <a:buChar char="•"/>
              </a:pPr>
              <a:r>
                <a:rPr lang="en-US" sz="2700">
                  <a:solidFill>
                    <a:srgbClr val="616161"/>
                  </a:solidFill>
                  <a:latin typeface="Calibri (MS)"/>
                  <a:ea typeface="Calibri (MS)"/>
                  <a:cs typeface="Calibri (MS)"/>
                  <a:sym typeface="Calibri (MS)"/>
                </a:rPr>
                <a:t>Sprijinirea conservării atât a biodiversității, cât și a diversității culturale.</a:t>
              </a:r>
            </a:p>
            <a:p>
              <a:pPr algn="l" marL="582930" indent="-291465" lvl="1">
                <a:lnSpc>
                  <a:spcPts val="3726"/>
                </a:lnSpc>
                <a:buFont typeface="Arial"/>
                <a:buChar char="•"/>
              </a:pPr>
              <a:r>
                <a:rPr lang="en-US" sz="2700">
                  <a:solidFill>
                    <a:srgbClr val="616161"/>
                  </a:solidFill>
                  <a:latin typeface="Calibri (MS)"/>
                  <a:ea typeface="Calibri (MS)"/>
                  <a:cs typeface="Calibri (MS)"/>
                  <a:sym typeface="Calibri (MS)"/>
                </a:rPr>
                <a:t>Îmbunătățirea bunăstării comunităților locale și a populațiilor indigene.</a:t>
              </a:r>
            </a:p>
            <a:p>
              <a:pPr algn="l" marL="582930" indent="-291465" lvl="1">
                <a:lnSpc>
                  <a:spcPts val="3726"/>
                </a:lnSpc>
                <a:buFont typeface="Arial"/>
                <a:buChar char="•"/>
              </a:pPr>
              <a:r>
                <a:rPr lang="en-US" sz="2700">
                  <a:solidFill>
                    <a:srgbClr val="616161"/>
                  </a:solidFill>
                  <a:latin typeface="Calibri (MS)"/>
                  <a:ea typeface="Calibri (MS)"/>
                  <a:cs typeface="Calibri (MS)"/>
                  <a:sym typeface="Calibri (MS)"/>
                </a:rPr>
                <a:t>Oferind experiențe educaționale și interpretative.</a:t>
              </a:r>
            </a:p>
            <a:p>
              <a:pPr algn="l" marL="582930" indent="-291465" lvl="1">
                <a:lnSpc>
                  <a:spcPts val="3726"/>
                </a:lnSpc>
                <a:buFont typeface="Arial"/>
                <a:buChar char="•"/>
              </a:pPr>
              <a:r>
                <a:rPr lang="en-US" sz="2700">
                  <a:solidFill>
                    <a:srgbClr val="616161"/>
                  </a:solidFill>
                  <a:latin typeface="Calibri (MS)"/>
                  <a:ea typeface="Calibri (MS)"/>
                  <a:cs typeface="Calibri (MS)"/>
                  <a:sym typeface="Calibri (MS)"/>
                </a:rPr>
                <a:t>Încurajarea unui comportament responsabil din partea turiștilor și a industriei turismului.</a:t>
              </a:r>
            </a:p>
            <a:p>
              <a:pPr algn="l" marL="582930" indent="-291465" lvl="1">
                <a:lnSpc>
                  <a:spcPts val="3726"/>
                </a:lnSpc>
                <a:buFont typeface="Arial"/>
                <a:buChar char="•"/>
              </a:pPr>
              <a:r>
                <a:rPr lang="en-US" sz="2700">
                  <a:solidFill>
                    <a:srgbClr val="616161"/>
                  </a:solidFill>
                  <a:latin typeface="Calibri (MS)"/>
                  <a:ea typeface="Calibri (MS)"/>
                  <a:cs typeface="Calibri (MS)"/>
                  <a:sym typeface="Calibri (MS)"/>
                </a:rPr>
                <a:t>Menținerea unei scări adecvate pentru mediu.</a:t>
              </a:r>
            </a:p>
            <a:p>
              <a:pPr algn="l" marL="582930" indent="-291465" lvl="1">
                <a:lnSpc>
                  <a:spcPts val="3726"/>
                </a:lnSpc>
                <a:buFont typeface="Arial"/>
                <a:buChar char="•"/>
              </a:pPr>
              <a:r>
                <a:rPr lang="en-US" sz="2700">
                  <a:solidFill>
                    <a:srgbClr val="616161"/>
                  </a:solidFill>
                  <a:latin typeface="Calibri (MS)"/>
                  <a:ea typeface="Calibri (MS)"/>
                  <a:cs typeface="Calibri (MS)"/>
                  <a:sym typeface="Calibri (MS)"/>
                </a:rPr>
                <a:t>Minimizarea utilizării resurselor neregenerabile.</a:t>
              </a:r>
            </a:p>
            <a:p>
              <a:pPr algn="l" marL="582930" indent="-291465" lvl="1">
                <a:lnSpc>
                  <a:spcPts val="3726"/>
                </a:lnSpc>
                <a:buFont typeface="Arial"/>
                <a:buChar char="•"/>
              </a:pPr>
              <a:r>
                <a:rPr lang="en-US" sz="2700">
                  <a:solidFill>
                    <a:srgbClr val="616161"/>
                  </a:solidFill>
                  <a:latin typeface="Calibri (MS)"/>
                  <a:ea typeface="Calibri (MS)"/>
                  <a:cs typeface="Calibri (MS)"/>
                  <a:sym typeface="Calibri (MS)"/>
                </a:rPr>
                <a:t>Respectarea capacităților fizice și sociale ale destinațiilor.</a:t>
              </a:r>
            </a:p>
            <a:p>
              <a:pPr algn="l" marL="582930" indent="-291465" lvl="1">
                <a:lnSpc>
                  <a:spcPts val="3726"/>
                </a:lnSpc>
                <a:buFont typeface="Arial"/>
                <a:buChar char="•"/>
              </a:pPr>
              <a:r>
                <a:rPr lang="en-US" sz="2700">
                  <a:solidFill>
                    <a:srgbClr val="616161"/>
                  </a:solidFill>
                  <a:latin typeface="Calibri (MS)"/>
                  <a:ea typeface="Calibri (MS)"/>
                  <a:cs typeface="Calibri (MS)"/>
                  <a:sym typeface="Calibri (MS)"/>
                </a:rPr>
                <a:t>Reducerea ieșirilor de venituri obținute local.</a:t>
              </a:r>
            </a:p>
          </p:txBody>
        </p:sp>
      </p:grpSp>
      <p:grpSp>
        <p:nvGrpSpPr>
          <p:cNvPr name="Group 10" id="10"/>
          <p:cNvGrpSpPr>
            <a:grpSpLocks noChangeAspect="true"/>
          </p:cNvGrpSpPr>
          <p:nvPr/>
        </p:nvGrpSpPr>
        <p:grpSpPr>
          <a:xfrm rot="0">
            <a:off x="9458100" y="2747982"/>
            <a:ext cx="8601075" cy="5443538"/>
            <a:chOff x="0" y="0"/>
            <a:chExt cx="11468100" cy="7258050"/>
          </a:xfrm>
        </p:grpSpPr>
        <p:sp>
          <p:nvSpPr>
            <p:cNvPr name="Freeform 11" id="11"/>
            <p:cNvSpPr/>
            <p:nvPr/>
          </p:nvSpPr>
          <p:spPr>
            <a:xfrm flipH="false" flipV="false" rot="0">
              <a:off x="0" y="0"/>
              <a:ext cx="11468100" cy="7258050"/>
            </a:xfrm>
            <a:custGeom>
              <a:avLst/>
              <a:gdLst/>
              <a:ahLst/>
              <a:cxnLst/>
              <a:rect r="r" b="b" t="t" l="l"/>
              <a:pathLst>
                <a:path h="7258050" w="11468100">
                  <a:moveTo>
                    <a:pt x="0" y="0"/>
                  </a:moveTo>
                  <a:lnTo>
                    <a:pt x="11468100" y="0"/>
                  </a:lnTo>
                  <a:lnTo>
                    <a:pt x="11468100" y="7258050"/>
                  </a:lnTo>
                  <a:lnTo>
                    <a:pt x="0" y="7258050"/>
                  </a:lnTo>
                  <a:lnTo>
                    <a:pt x="0" y="0"/>
                  </a:lnTo>
                  <a:close/>
                </a:path>
              </a:pathLst>
            </a:custGeom>
            <a:blipFill>
              <a:blip r:embed="rId3"/>
              <a:stretch>
                <a:fillRect l="0" t="-91" r="0" b="-91"/>
              </a:stretch>
            </a:blipFill>
          </p:spPr>
        </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Obiectivele de Dezvoltare Durabilă (ODD) ale ONU</a:t>
              </a:r>
            </a:p>
          </p:txBody>
        </p:sp>
      </p:grpSp>
      <p:sp>
        <p:nvSpPr>
          <p:cNvPr name="TextBox 7" id="7"/>
          <p:cNvSpPr txBox="true"/>
          <p:nvPr/>
        </p:nvSpPr>
        <p:spPr>
          <a:xfrm rot="0">
            <a:off x="192653" y="1194143"/>
            <a:ext cx="8774950" cy="6902615"/>
          </a:xfrm>
          <a:prstGeom prst="rect">
            <a:avLst/>
          </a:prstGeom>
        </p:spPr>
        <p:txBody>
          <a:bodyPr anchor="t" rtlCol="false" tIns="0" lIns="0" bIns="0" rIns="0">
            <a:spAutoFit/>
          </a:bodyPr>
          <a:lstStyle/>
          <a:p>
            <a:pPr algn="just" marL="0" indent="0" lvl="0">
              <a:lnSpc>
                <a:spcPts val="4374"/>
              </a:lnSpc>
            </a:pPr>
            <a:r>
              <a:rPr lang="en-US" sz="2700">
                <a:solidFill>
                  <a:srgbClr val="616161"/>
                </a:solidFill>
                <a:latin typeface="Calibri (MS)"/>
                <a:ea typeface="Calibri (MS)"/>
                <a:cs typeface="Calibri (MS)"/>
                <a:sym typeface="Calibri (MS)"/>
              </a:rPr>
              <a:t>Sectorul turismului și al serviciilor conexe a lansat un nou proiect axat pe stabilirea de standarde pentru Principiile Turismului Durabil. Explorați modul în care aceste principii pot fi legate de Obiectivele de Dezvoltare Durabilă (ODD) ale ONU:</a:t>
            </a:r>
          </a:p>
          <a:p>
            <a:pPr algn="l" marL="0" indent="0" lvl="0">
              <a:lnSpc>
                <a:spcPts val="3353"/>
              </a:lnSpc>
            </a:pPr>
            <a:r>
              <a:rPr lang="en-US" b="true" sz="2700">
                <a:solidFill>
                  <a:srgbClr val="616161"/>
                </a:solidFill>
                <a:latin typeface="Calibri (MS) Bold"/>
                <a:ea typeface="Calibri (MS) Bold"/>
                <a:cs typeface="Calibri (MS) Bold"/>
                <a:sym typeface="Calibri (MS) Bold"/>
              </a:rPr>
              <a:t>1. Respectarea legislației în vigoare </a:t>
            </a:r>
            <a:r>
              <a:rPr lang="en-US" sz="2700">
                <a:solidFill>
                  <a:srgbClr val="616161"/>
                </a:solidFill>
                <a:latin typeface="Calibri (MS)"/>
                <a:ea typeface="Calibri (MS)"/>
                <a:cs typeface="Calibri (MS)"/>
                <a:sym typeface="Calibri (MS)"/>
              </a:rPr>
              <a:t>→ Obiectivele 3 și 12</a:t>
            </a:r>
          </a:p>
          <a:p>
            <a:pPr algn="l" marL="0" indent="0" lvl="0">
              <a:lnSpc>
                <a:spcPts val="3353"/>
              </a:lnSpc>
            </a:pPr>
            <a:r>
              <a:rPr lang="en-US" b="true" sz="2700">
                <a:solidFill>
                  <a:srgbClr val="616161"/>
                </a:solidFill>
                <a:latin typeface="Calibri (MS) Bold"/>
                <a:ea typeface="Calibri (MS) Bold"/>
                <a:cs typeface="Calibri (MS) Bold"/>
                <a:sym typeface="Calibri (MS) Bold"/>
              </a:rPr>
              <a:t>2. Garantarea drepturilor populațiilor locale </a:t>
            </a:r>
            <a:r>
              <a:rPr lang="en-US" sz="2700">
                <a:solidFill>
                  <a:srgbClr val="616161"/>
                </a:solidFill>
                <a:latin typeface="Calibri (MS)"/>
                <a:ea typeface="Calibri (MS)"/>
                <a:cs typeface="Calibri (MS)"/>
                <a:sym typeface="Calibri (MS)"/>
              </a:rPr>
              <a:t>→ Obiectivele 10, 11, 12 și 15</a:t>
            </a:r>
          </a:p>
          <a:p>
            <a:pPr algn="l" marL="0" indent="0" lvl="0">
              <a:lnSpc>
                <a:spcPts val="3353"/>
              </a:lnSpc>
            </a:pPr>
            <a:r>
              <a:rPr lang="en-US" b="true" sz="2700">
                <a:solidFill>
                  <a:srgbClr val="616161"/>
                </a:solidFill>
                <a:latin typeface="Calibri (MS) Bold"/>
                <a:ea typeface="Calibri (MS) Bold"/>
                <a:cs typeface="Calibri (MS) Bold"/>
                <a:sym typeface="Calibri (MS) Bold"/>
              </a:rPr>
              <a:t>3. Conservarea mediului natural și a biodiversității sale </a:t>
            </a:r>
            <a:r>
              <a:rPr lang="en-US" sz="2700">
                <a:solidFill>
                  <a:srgbClr val="616161"/>
                </a:solidFill>
                <a:latin typeface="Calibri (MS)"/>
                <a:ea typeface="Calibri (MS)"/>
                <a:cs typeface="Calibri (MS)"/>
                <a:sym typeface="Calibri (MS)"/>
              </a:rPr>
              <a:t>→ Obiectivele 6, 7, 11, 12, 13, 14 și 15</a:t>
            </a:r>
          </a:p>
          <a:p>
            <a:pPr algn="l" marL="0" indent="0" lvl="0">
              <a:lnSpc>
                <a:spcPts val="3353"/>
              </a:lnSpc>
            </a:pPr>
            <a:r>
              <a:rPr lang="en-US" b="true" sz="2700">
                <a:solidFill>
                  <a:srgbClr val="616161"/>
                </a:solidFill>
                <a:latin typeface="Calibri (MS) Bold"/>
                <a:ea typeface="Calibri (MS) Bold"/>
                <a:cs typeface="Calibri (MS) Bold"/>
                <a:sym typeface="Calibri (MS) Bold"/>
              </a:rPr>
              <a:t>4. Luarea în considerare patrimoniul cultural și valorile locale </a:t>
            </a:r>
            <a:r>
              <a:rPr lang="en-US" sz="2700">
                <a:solidFill>
                  <a:srgbClr val="616161"/>
                </a:solidFill>
                <a:latin typeface="Calibri (MS)"/>
                <a:ea typeface="Calibri (MS)"/>
                <a:cs typeface="Calibri (MS)"/>
                <a:sym typeface="Calibri (MS)"/>
              </a:rPr>
              <a:t>→ Obiectivele 11 și 12</a:t>
            </a:r>
          </a:p>
          <a:p>
            <a:pPr algn="l" marL="0" indent="0" lvl="0">
              <a:lnSpc>
                <a:spcPts val="3353"/>
              </a:lnSpc>
            </a:pPr>
            <a:r>
              <a:rPr lang="en-US" b="true" sz="2700">
                <a:solidFill>
                  <a:srgbClr val="616161"/>
                </a:solidFill>
                <a:latin typeface="Calibri (MS) Bold"/>
                <a:ea typeface="Calibri (MS) Bold"/>
                <a:cs typeface="Calibri (MS) Bold"/>
                <a:sym typeface="Calibri (MS) Bold"/>
              </a:rPr>
              <a:t>5. Stimularea dezvoltării sociale și economice a destinațiilor turistice </a:t>
            </a:r>
            <a:r>
              <a:rPr lang="en-US" sz="2700">
                <a:solidFill>
                  <a:srgbClr val="616161"/>
                </a:solidFill>
                <a:latin typeface="Calibri (MS)"/>
                <a:ea typeface="Calibri (MS)"/>
                <a:cs typeface="Calibri (MS)"/>
                <a:sym typeface="Calibri (MS)"/>
              </a:rPr>
              <a:t>→ Obiectivele 8, 9, 11 și 12</a:t>
            </a:r>
          </a:p>
          <a:p>
            <a:pPr algn="l" marL="0" indent="0" lvl="0">
              <a:lnSpc>
                <a:spcPts val="3353"/>
              </a:lnSpc>
            </a:pPr>
            <a:r>
              <a:rPr lang="en-US" b="true" sz="2700">
                <a:solidFill>
                  <a:srgbClr val="616161"/>
                </a:solidFill>
                <a:latin typeface="Calibri (MS) Bold"/>
                <a:ea typeface="Calibri (MS) Bold"/>
                <a:cs typeface="Calibri (MS) Bold"/>
                <a:sym typeface="Calibri (MS) Bold"/>
              </a:rPr>
              <a:t>6. Garantarea calității produselor, proceselor și atitudinilor </a:t>
            </a:r>
            <a:r>
              <a:rPr lang="en-US" sz="2700">
                <a:solidFill>
                  <a:srgbClr val="616161"/>
                </a:solidFill>
                <a:latin typeface="Calibri (MS)"/>
                <a:ea typeface="Calibri (MS)"/>
                <a:cs typeface="Calibri (MS)"/>
                <a:sym typeface="Calibri (MS)"/>
              </a:rPr>
              <a:t>→ Obiectivele 3, 9 și 12</a:t>
            </a:r>
          </a:p>
        </p:txBody>
      </p:sp>
      <p:grpSp>
        <p:nvGrpSpPr>
          <p:cNvPr name="Group 8" id="8"/>
          <p:cNvGrpSpPr>
            <a:grpSpLocks noChangeAspect="true"/>
          </p:cNvGrpSpPr>
          <p:nvPr/>
        </p:nvGrpSpPr>
        <p:grpSpPr>
          <a:xfrm rot="0">
            <a:off x="9103088" y="1886813"/>
            <a:ext cx="8601075" cy="7086600"/>
            <a:chOff x="0" y="0"/>
            <a:chExt cx="11468100" cy="9448800"/>
          </a:xfrm>
        </p:grpSpPr>
        <p:sp>
          <p:nvSpPr>
            <p:cNvPr name="Freeform 9" id="9"/>
            <p:cNvSpPr/>
            <p:nvPr/>
          </p:nvSpPr>
          <p:spPr>
            <a:xfrm flipH="false" flipV="false" rot="0">
              <a:off x="0" y="0"/>
              <a:ext cx="11468100" cy="9448800"/>
            </a:xfrm>
            <a:custGeom>
              <a:avLst/>
              <a:gdLst/>
              <a:ahLst/>
              <a:cxnLst/>
              <a:rect r="r" b="b" t="t" l="l"/>
              <a:pathLst>
                <a:path h="9448800" w="11468100">
                  <a:moveTo>
                    <a:pt x="0" y="0"/>
                  </a:moveTo>
                  <a:lnTo>
                    <a:pt x="11468100" y="0"/>
                  </a:lnTo>
                  <a:lnTo>
                    <a:pt x="11468100" y="9448800"/>
                  </a:lnTo>
                  <a:lnTo>
                    <a:pt x="0" y="9448800"/>
                  </a:lnTo>
                  <a:lnTo>
                    <a:pt x="0" y="0"/>
                  </a:lnTo>
                  <a:close/>
                </a:path>
              </a:pathLst>
            </a:custGeom>
            <a:blipFill>
              <a:blip r:embed="rId3"/>
              <a:stretch>
                <a:fillRect l="-9" t="0" r="-9" b="0"/>
              </a:stretch>
            </a:blipFill>
          </p:spPr>
        </p:sp>
      </p:gr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532" cy="1148924"/>
            <a:chOff x="0" y="0"/>
            <a:chExt cx="23888710" cy="1531899"/>
          </a:xfrm>
        </p:grpSpPr>
        <p:sp>
          <p:nvSpPr>
            <p:cNvPr name="Freeform 5" id="5"/>
            <p:cNvSpPr/>
            <p:nvPr/>
          </p:nvSpPr>
          <p:spPr>
            <a:xfrm flipH="false" flipV="false" rot="0">
              <a:off x="0" y="0"/>
              <a:ext cx="23888709" cy="1531899"/>
            </a:xfrm>
            <a:custGeom>
              <a:avLst/>
              <a:gdLst/>
              <a:ahLst/>
              <a:cxnLst/>
              <a:rect r="r" b="b" t="t" l="l"/>
              <a:pathLst>
                <a:path h="1531899" w="23888709">
                  <a:moveTo>
                    <a:pt x="0" y="0"/>
                  </a:moveTo>
                  <a:lnTo>
                    <a:pt x="23888709" y="0"/>
                  </a:lnTo>
                  <a:lnTo>
                    <a:pt x="23888709" y="1531899"/>
                  </a:lnTo>
                  <a:lnTo>
                    <a:pt x="0" y="1531899"/>
                  </a:lnTo>
                  <a:close/>
                </a:path>
              </a:pathLst>
            </a:custGeom>
            <a:solidFill>
              <a:srgbClr val="000000">
                <a:alpha val="0"/>
              </a:srgbClr>
            </a:solidFill>
          </p:spPr>
        </p:sp>
        <p:sp>
          <p:nvSpPr>
            <p:cNvPr name="TextBox 6" id="6"/>
            <p:cNvSpPr txBox="true"/>
            <p:nvPr/>
          </p:nvSpPr>
          <p:spPr>
            <a:xfrm>
              <a:off x="0" y="-57150"/>
              <a:ext cx="2388871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Principii cheie ale practicilor de turism durabil</a:t>
              </a:r>
            </a:p>
          </p:txBody>
        </p:sp>
      </p:grpSp>
      <p:sp>
        <p:nvSpPr>
          <p:cNvPr name="TextBox 7" id="7"/>
          <p:cNvSpPr txBox="true"/>
          <p:nvPr/>
        </p:nvSpPr>
        <p:spPr>
          <a:xfrm rot="0">
            <a:off x="192653" y="2182576"/>
            <a:ext cx="8774950" cy="6921958"/>
          </a:xfrm>
          <a:prstGeom prst="rect">
            <a:avLst/>
          </a:prstGeom>
        </p:spPr>
        <p:txBody>
          <a:bodyPr anchor="t" rtlCol="false" tIns="0" lIns="0" bIns="0" rIns="0">
            <a:spAutoFit/>
          </a:bodyPr>
          <a:lstStyle/>
          <a:p>
            <a:pPr algn="l" marL="669180" indent="-334590" lvl="1">
              <a:lnSpc>
                <a:spcPts val="2850"/>
              </a:lnSpc>
              <a:buFont typeface="Arial"/>
              <a:buChar char="•"/>
            </a:pPr>
            <a:r>
              <a:rPr lang="en-US" b="true" sz="2295">
                <a:solidFill>
                  <a:srgbClr val="616161"/>
                </a:solidFill>
                <a:latin typeface="Calibri (MS) Bold"/>
                <a:ea typeface="Calibri (MS) Bold"/>
                <a:cs typeface="Calibri (MS) Bold"/>
                <a:sym typeface="Calibri (MS) Bold"/>
              </a:rPr>
              <a:t>Încurajarea conservării naturii</a:t>
            </a:r>
          </a:p>
          <a:p>
            <a:pPr algn="l">
              <a:lnSpc>
                <a:spcPts val="2850"/>
              </a:lnSpc>
            </a:pPr>
            <a:r>
              <a:rPr lang="en-US" sz="2295">
                <a:solidFill>
                  <a:srgbClr val="616161"/>
                </a:solidFill>
                <a:latin typeface="Calibri (MS)"/>
                <a:ea typeface="Calibri (MS)"/>
                <a:cs typeface="Calibri (MS)"/>
                <a:sym typeface="Calibri (MS)"/>
              </a:rPr>
              <a:t>Sprijinirea eforturilor de protejare a habitatelor naturale și a faunei sălbatice. Aceasta include prevenirea poluării și a deteriorării zonelor naturale.</a:t>
            </a:r>
          </a:p>
          <a:p>
            <a:pPr algn="l" marL="669180" indent="-334590" lvl="1">
              <a:lnSpc>
                <a:spcPts val="2850"/>
              </a:lnSpc>
              <a:buFont typeface="Arial"/>
              <a:buChar char="•"/>
            </a:pPr>
            <a:r>
              <a:rPr lang="en-US" b="true" sz="2295">
                <a:solidFill>
                  <a:srgbClr val="616161"/>
                </a:solidFill>
                <a:latin typeface="Calibri (MS) Bold"/>
                <a:ea typeface="Calibri (MS) Bold"/>
                <a:cs typeface="Calibri (MS) Bold"/>
                <a:sym typeface="Calibri (MS) Bold"/>
              </a:rPr>
              <a:t>Reducerea deșeurilor</a:t>
            </a:r>
          </a:p>
          <a:p>
            <a:pPr algn="l">
              <a:lnSpc>
                <a:spcPts val="2850"/>
              </a:lnSpc>
            </a:pPr>
            <a:r>
              <a:rPr lang="en-US" sz="2295">
                <a:solidFill>
                  <a:srgbClr val="616161"/>
                </a:solidFill>
                <a:latin typeface="Calibri (MS)"/>
                <a:ea typeface="Calibri (MS)"/>
                <a:cs typeface="Calibri (MS)"/>
                <a:sym typeface="Calibri (MS)"/>
              </a:rPr>
              <a:t>Când îți faci bagajele pentru călătorie, ia în considerare să iei aceste articole ecologice pentru a reduce deșeurile în timpul călătoriei:</a:t>
            </a:r>
          </a:p>
          <a:p>
            <a:pPr algn="l" marL="669180" indent="-334590" lvl="1">
              <a:lnSpc>
                <a:spcPts val="2850"/>
              </a:lnSpc>
              <a:buFont typeface="Arial"/>
              <a:buChar char="•"/>
            </a:pPr>
            <a:r>
              <a:rPr lang="en-US" sz="2295">
                <a:solidFill>
                  <a:srgbClr val="616161"/>
                </a:solidFill>
                <a:latin typeface="Calibri (MS)"/>
                <a:ea typeface="Calibri (MS)"/>
                <a:cs typeface="Calibri (MS)"/>
                <a:sym typeface="Calibri (MS)"/>
              </a:rPr>
              <a:t>Tacâmuri și recipiente alimentare reutilizabile</a:t>
            </a:r>
          </a:p>
          <a:p>
            <a:pPr algn="l" marL="669180" indent="-334590" lvl="1">
              <a:lnSpc>
                <a:spcPts val="2850"/>
              </a:lnSpc>
              <a:buFont typeface="Arial"/>
              <a:buChar char="•"/>
            </a:pPr>
            <a:r>
              <a:rPr lang="en-US" sz="2295">
                <a:solidFill>
                  <a:srgbClr val="616161"/>
                </a:solidFill>
                <a:latin typeface="Calibri (MS)"/>
                <a:ea typeface="Calibri (MS)"/>
                <a:cs typeface="Calibri (MS)"/>
                <a:sym typeface="Calibri (MS)"/>
              </a:rPr>
              <a:t>Paie reutilizabile și o sticlă de apă reutilizabilă</a:t>
            </a:r>
          </a:p>
          <a:p>
            <a:pPr algn="l" marL="669180" indent="-334590" lvl="1">
              <a:lnSpc>
                <a:spcPts val="2850"/>
              </a:lnSpc>
              <a:buFont typeface="Arial"/>
              <a:buChar char="•"/>
            </a:pPr>
            <a:r>
              <a:rPr lang="en-US" sz="2295">
                <a:solidFill>
                  <a:srgbClr val="616161"/>
                </a:solidFill>
                <a:latin typeface="Calibri (MS)"/>
                <a:ea typeface="Calibri (MS)"/>
                <a:cs typeface="Calibri (MS)"/>
                <a:sym typeface="Calibri (MS)"/>
              </a:rPr>
              <a:t>Șervețele de pânză</a:t>
            </a:r>
          </a:p>
          <a:p>
            <a:pPr algn="l" marL="669180" indent="-334590" lvl="1">
              <a:lnSpc>
                <a:spcPts val="2850"/>
              </a:lnSpc>
              <a:buFont typeface="Arial"/>
              <a:buChar char="•"/>
            </a:pPr>
            <a:r>
              <a:rPr lang="en-US" sz="2295">
                <a:solidFill>
                  <a:srgbClr val="616161"/>
                </a:solidFill>
                <a:latin typeface="Calibri (MS)"/>
                <a:ea typeface="Calibri (MS)"/>
                <a:cs typeface="Calibri (MS)"/>
                <a:sym typeface="Calibri (MS)"/>
              </a:rPr>
              <a:t>Trusă de toaletă cu recipiente reutilizabile de dimensiuni reduse pentru călătorie</a:t>
            </a:r>
          </a:p>
          <a:p>
            <a:pPr algn="l" marL="669180" indent="-334590" lvl="1">
              <a:lnSpc>
                <a:spcPts val="2850"/>
              </a:lnSpc>
              <a:buFont typeface="Arial"/>
              <a:buChar char="•"/>
            </a:pPr>
            <a:r>
              <a:rPr lang="en-US" sz="2295">
                <a:solidFill>
                  <a:srgbClr val="616161"/>
                </a:solidFill>
                <a:latin typeface="Calibri (MS)"/>
                <a:ea typeface="Calibri (MS)"/>
                <a:cs typeface="Calibri (MS)"/>
                <a:sym typeface="Calibri (MS)"/>
              </a:rPr>
              <a:t>Prosop de călătorie</a:t>
            </a:r>
          </a:p>
          <a:p>
            <a:pPr algn="l" marL="669180" indent="-334590" lvl="1">
              <a:lnSpc>
                <a:spcPts val="2850"/>
              </a:lnSpc>
              <a:buFont typeface="Arial"/>
              <a:buChar char="•"/>
            </a:pPr>
            <a:r>
              <a:rPr lang="en-US" sz="2295">
                <a:solidFill>
                  <a:srgbClr val="616161"/>
                </a:solidFill>
                <a:latin typeface="Calibri (MS)"/>
                <a:ea typeface="Calibri (MS)"/>
                <a:cs typeface="Calibri (MS)"/>
                <a:sym typeface="Calibri (MS)"/>
              </a:rPr>
              <a:t>Cupa menstruală</a:t>
            </a:r>
          </a:p>
          <a:p>
            <a:pPr algn="l" marL="669180" indent="-334590" lvl="1">
              <a:lnSpc>
                <a:spcPts val="2850"/>
              </a:lnSpc>
              <a:buFont typeface="Arial"/>
              <a:buChar char="•"/>
            </a:pPr>
            <a:r>
              <a:rPr lang="en-US" sz="2295">
                <a:solidFill>
                  <a:srgbClr val="616161"/>
                </a:solidFill>
                <a:latin typeface="Calibri (MS)"/>
                <a:ea typeface="Calibri (MS)"/>
                <a:cs typeface="Calibri (MS)"/>
                <a:sym typeface="Calibri (MS)"/>
              </a:rPr>
              <a:t>Geantă/rucsac de cumpărături reutilizabil (pentru cumpărături și suveniruri)</a:t>
            </a:r>
          </a:p>
          <a:p>
            <a:pPr algn="l" marL="669180" indent="-334590" lvl="1">
              <a:lnSpc>
                <a:spcPts val="2850"/>
              </a:lnSpc>
              <a:buFont typeface="Arial"/>
              <a:buChar char="•"/>
            </a:pPr>
            <a:r>
              <a:rPr lang="en-US" b="true" sz="2295">
                <a:solidFill>
                  <a:srgbClr val="616161"/>
                </a:solidFill>
                <a:latin typeface="Calibri (MS) Bold"/>
                <a:ea typeface="Calibri (MS) Bold"/>
                <a:cs typeface="Calibri (MS) Bold"/>
                <a:sym typeface="Calibri (MS) Bold"/>
              </a:rPr>
              <a:t>Utilizarea energiei regenerabile</a:t>
            </a:r>
          </a:p>
          <a:p>
            <a:pPr algn="l">
              <a:lnSpc>
                <a:spcPts val="2850"/>
              </a:lnSpc>
            </a:pPr>
            <a:r>
              <a:rPr lang="en-US" sz="2295">
                <a:solidFill>
                  <a:srgbClr val="616161"/>
                </a:solidFill>
                <a:latin typeface="Calibri (MS)"/>
                <a:ea typeface="Calibri (MS)"/>
                <a:cs typeface="Calibri (MS)"/>
                <a:sym typeface="Calibri (MS)"/>
              </a:rPr>
              <a:t>Promovarea surselor de energie regenerabilă, precum energia solară și eoliană, în operațiunile turistice pentru a reduce amprenta de carbon.</a:t>
            </a:r>
          </a:p>
        </p:txBody>
      </p:sp>
      <p:grpSp>
        <p:nvGrpSpPr>
          <p:cNvPr name="Group 8" id="8"/>
          <p:cNvGrpSpPr/>
          <p:nvPr/>
        </p:nvGrpSpPr>
        <p:grpSpPr>
          <a:xfrm rot="0">
            <a:off x="146952" y="1282005"/>
            <a:ext cx="17916532" cy="826296"/>
            <a:chOff x="0" y="0"/>
            <a:chExt cx="23888710" cy="1101728"/>
          </a:xfrm>
        </p:grpSpPr>
        <p:sp>
          <p:nvSpPr>
            <p:cNvPr name="Freeform 9" id="9"/>
            <p:cNvSpPr/>
            <p:nvPr/>
          </p:nvSpPr>
          <p:spPr>
            <a:xfrm flipH="false" flipV="false" rot="0">
              <a:off x="0" y="0"/>
              <a:ext cx="23888709" cy="1101728"/>
            </a:xfrm>
            <a:custGeom>
              <a:avLst/>
              <a:gdLst/>
              <a:ahLst/>
              <a:cxnLst/>
              <a:rect r="r" b="b" t="t" l="l"/>
              <a:pathLst>
                <a:path h="1101728" w="23888709">
                  <a:moveTo>
                    <a:pt x="0" y="0"/>
                  </a:moveTo>
                  <a:lnTo>
                    <a:pt x="23888709" y="0"/>
                  </a:lnTo>
                  <a:lnTo>
                    <a:pt x="23888709" y="1101728"/>
                  </a:lnTo>
                  <a:lnTo>
                    <a:pt x="0" y="1101728"/>
                  </a:lnTo>
                  <a:close/>
                </a:path>
              </a:pathLst>
            </a:custGeom>
            <a:solidFill>
              <a:srgbClr val="000000">
                <a:alpha val="0"/>
              </a:srgbClr>
            </a:solidFill>
          </p:spPr>
        </p:sp>
        <p:sp>
          <p:nvSpPr>
            <p:cNvPr name="TextBox 10" id="10"/>
            <p:cNvSpPr txBox="true"/>
            <p:nvPr/>
          </p:nvSpPr>
          <p:spPr>
            <a:xfrm>
              <a:off x="0" y="-19050"/>
              <a:ext cx="23888710" cy="1120778"/>
            </a:xfrm>
            <a:prstGeom prst="rect">
              <a:avLst/>
            </a:prstGeom>
          </p:spPr>
          <p:txBody>
            <a:bodyPr anchor="ctr" rtlCol="false" tIns="0" lIns="0" bIns="0" rIns="0"/>
            <a:lstStyle/>
            <a:p>
              <a:pPr algn="just" marL="0" indent="0" lvl="0">
                <a:lnSpc>
                  <a:spcPts val="3888"/>
                </a:lnSpc>
              </a:pPr>
              <a:r>
                <a:rPr lang="en-US" b="true" sz="3600">
                  <a:solidFill>
                    <a:srgbClr val="A56793"/>
                  </a:solidFill>
                  <a:latin typeface="Calibri (MS) Bold"/>
                  <a:ea typeface="Calibri (MS) Bold"/>
                  <a:cs typeface="Calibri (MS) Bold"/>
                  <a:sym typeface="Calibri (MS) Bold"/>
                </a:rPr>
                <a:t>Principiul 1 - Minimizarea impactului asupra mediului</a:t>
              </a:r>
            </a:p>
          </p:txBody>
        </p:sp>
      </p:grpSp>
      <p:grpSp>
        <p:nvGrpSpPr>
          <p:cNvPr name="Group 11" id="11"/>
          <p:cNvGrpSpPr>
            <a:grpSpLocks noChangeAspect="true"/>
          </p:cNvGrpSpPr>
          <p:nvPr/>
        </p:nvGrpSpPr>
        <p:grpSpPr>
          <a:xfrm rot="0">
            <a:off x="9348712" y="2393475"/>
            <a:ext cx="8601075" cy="5815012"/>
            <a:chOff x="0" y="0"/>
            <a:chExt cx="11468100" cy="7753350"/>
          </a:xfrm>
        </p:grpSpPr>
        <p:sp>
          <p:nvSpPr>
            <p:cNvPr name="Freeform 12" id="12"/>
            <p:cNvSpPr/>
            <p:nvPr/>
          </p:nvSpPr>
          <p:spPr>
            <a:xfrm flipH="false" flipV="false" rot="0">
              <a:off x="0" y="0"/>
              <a:ext cx="11468100" cy="7753350"/>
            </a:xfrm>
            <a:custGeom>
              <a:avLst/>
              <a:gdLst/>
              <a:ahLst/>
              <a:cxnLst/>
              <a:rect r="r" b="b" t="t" l="l"/>
              <a:pathLst>
                <a:path h="7753350" w="11468100">
                  <a:moveTo>
                    <a:pt x="0" y="0"/>
                  </a:moveTo>
                  <a:lnTo>
                    <a:pt x="11468100" y="0"/>
                  </a:lnTo>
                  <a:lnTo>
                    <a:pt x="11468100" y="7753350"/>
                  </a:lnTo>
                  <a:lnTo>
                    <a:pt x="0" y="7753350"/>
                  </a:lnTo>
                  <a:lnTo>
                    <a:pt x="0" y="0"/>
                  </a:lnTo>
                  <a:close/>
                </a:path>
              </a:pathLst>
            </a:custGeom>
            <a:blipFill>
              <a:blip r:embed="rId3"/>
              <a:stretch>
                <a:fillRect l="-69" t="0" r="-69" b="0"/>
              </a:stretch>
            </a:blipFill>
          </p:spPr>
        </p:sp>
      </p:gr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F2F2F2"/>
        </a:solidFill>
      </p:bgPr>
    </p:bg>
    <p:spTree>
      <p:nvGrpSpPr>
        <p:cNvPr id="1" name=""/>
        <p:cNvGrpSpPr/>
        <p:nvPr/>
      </p:nvGrpSpPr>
      <p:grpSpPr>
        <a:xfrm>
          <a:off x="0" y="0"/>
          <a:ext cx="0" cy="0"/>
          <a:chOff x="0" y="0"/>
          <a:chExt cx="0" cy="0"/>
        </a:xfrm>
      </p:grpSpPr>
      <p:grpSp>
        <p:nvGrpSpPr>
          <p:cNvPr name="Group 2" id="2"/>
          <p:cNvGrpSpPr/>
          <p:nvPr/>
        </p:nvGrpSpPr>
        <p:grpSpPr>
          <a:xfrm rot="0">
            <a:off x="0" y="0"/>
            <a:ext cx="18288000" cy="1196282"/>
            <a:chOff x="0" y="0"/>
            <a:chExt cx="24384000" cy="1595042"/>
          </a:xfrm>
        </p:grpSpPr>
        <p:sp>
          <p:nvSpPr>
            <p:cNvPr name="Freeform 3" id="3"/>
            <p:cNvSpPr/>
            <p:nvPr/>
          </p:nvSpPr>
          <p:spPr>
            <a:xfrm flipH="false" flipV="false" rot="0">
              <a:off x="0" y="0"/>
              <a:ext cx="24384000" cy="1594993"/>
            </a:xfrm>
            <a:custGeom>
              <a:avLst/>
              <a:gdLst/>
              <a:ahLst/>
              <a:cxnLst/>
              <a:rect r="r" b="b" t="t" l="l"/>
              <a:pathLst>
                <a:path h="1594993" w="24384000">
                  <a:moveTo>
                    <a:pt x="0" y="0"/>
                  </a:moveTo>
                  <a:lnTo>
                    <a:pt x="24384000" y="0"/>
                  </a:lnTo>
                  <a:lnTo>
                    <a:pt x="24384000" y="1594993"/>
                  </a:lnTo>
                  <a:lnTo>
                    <a:pt x="0" y="1594993"/>
                  </a:lnTo>
                  <a:close/>
                </a:path>
              </a:pathLst>
            </a:custGeom>
            <a:solidFill>
              <a:srgbClr val="70C573"/>
            </a:solidFill>
          </p:spPr>
        </p:sp>
      </p:grpSp>
      <p:grpSp>
        <p:nvGrpSpPr>
          <p:cNvPr name="Group 4" id="4"/>
          <p:cNvGrpSpPr/>
          <p:nvPr/>
        </p:nvGrpSpPr>
        <p:grpSpPr>
          <a:xfrm rot="0">
            <a:off x="146952" y="122460"/>
            <a:ext cx="17916750" cy="1148924"/>
            <a:chOff x="0" y="0"/>
            <a:chExt cx="23889000" cy="1531899"/>
          </a:xfrm>
        </p:grpSpPr>
        <p:sp>
          <p:nvSpPr>
            <p:cNvPr name="Freeform 5" id="5"/>
            <p:cNvSpPr/>
            <p:nvPr/>
          </p:nvSpPr>
          <p:spPr>
            <a:xfrm flipH="false" flipV="false" rot="0">
              <a:off x="0" y="0"/>
              <a:ext cx="23889001" cy="1531899"/>
            </a:xfrm>
            <a:custGeom>
              <a:avLst/>
              <a:gdLst/>
              <a:ahLst/>
              <a:cxnLst/>
              <a:rect r="r" b="b" t="t" l="l"/>
              <a:pathLst>
                <a:path h="1531899" w="23889001">
                  <a:moveTo>
                    <a:pt x="0" y="0"/>
                  </a:moveTo>
                  <a:lnTo>
                    <a:pt x="23889001" y="0"/>
                  </a:lnTo>
                  <a:lnTo>
                    <a:pt x="23889001" y="1531899"/>
                  </a:lnTo>
                  <a:lnTo>
                    <a:pt x="0" y="1531899"/>
                  </a:lnTo>
                  <a:close/>
                </a:path>
              </a:pathLst>
            </a:custGeom>
            <a:solidFill>
              <a:srgbClr val="000000">
                <a:alpha val="0"/>
              </a:srgbClr>
            </a:solidFill>
          </p:spPr>
        </p:sp>
        <p:sp>
          <p:nvSpPr>
            <p:cNvPr name="TextBox 6" id="6"/>
            <p:cNvSpPr txBox="true"/>
            <p:nvPr/>
          </p:nvSpPr>
          <p:spPr>
            <a:xfrm>
              <a:off x="0" y="-57150"/>
              <a:ext cx="23889000" cy="1589049"/>
            </a:xfrm>
            <a:prstGeom prst="rect">
              <a:avLst/>
            </a:prstGeom>
          </p:spPr>
          <p:txBody>
            <a:bodyPr anchor="ctr" rtlCol="false" tIns="0" lIns="0" bIns="0" rIns="0"/>
            <a:lstStyle/>
            <a:p>
              <a:pPr algn="l" marL="0" indent="0" lvl="0">
                <a:lnSpc>
                  <a:spcPts val="6156"/>
                </a:lnSpc>
              </a:pPr>
              <a:r>
                <a:rPr lang="en-US" sz="5700">
                  <a:solidFill>
                    <a:srgbClr val="F2F2F2"/>
                  </a:solidFill>
                  <a:latin typeface="Calibri (MS)"/>
                  <a:ea typeface="Calibri (MS)"/>
                  <a:cs typeface="Calibri (MS)"/>
                  <a:sym typeface="Calibri (MS)"/>
                </a:rPr>
                <a:t>Principii cheie ale practicilor de turism durabil</a:t>
              </a:r>
            </a:p>
          </p:txBody>
        </p:sp>
      </p:grpSp>
      <p:sp>
        <p:nvSpPr>
          <p:cNvPr name="TextBox 7" id="7"/>
          <p:cNvSpPr txBox="true"/>
          <p:nvPr/>
        </p:nvSpPr>
        <p:spPr>
          <a:xfrm rot="0">
            <a:off x="192653" y="2134951"/>
            <a:ext cx="8774950" cy="6110478"/>
          </a:xfrm>
          <a:prstGeom prst="rect">
            <a:avLst/>
          </a:prstGeom>
        </p:spPr>
        <p:txBody>
          <a:bodyPr anchor="t" rtlCol="false" tIns="0" lIns="0" bIns="0" rIns="0">
            <a:spAutoFit/>
          </a:bodyPr>
          <a:lstStyle/>
          <a:p>
            <a:pPr algn="l" marL="0" indent="0" lvl="0">
              <a:lnSpc>
                <a:spcPts val="3726"/>
              </a:lnSpc>
            </a:pP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Interacțiunea cu localnicii</a:t>
            </a:r>
          </a:p>
          <a:p>
            <a:pPr algn="l" marL="726756" indent="-363378" lvl="1">
              <a:lnSpc>
                <a:spcPts val="3726"/>
              </a:lnSpc>
            </a:pPr>
            <a:r>
              <a:rPr lang="en-US" sz="2700">
                <a:solidFill>
                  <a:srgbClr val="616161"/>
                </a:solidFill>
                <a:latin typeface="Calibri (MS)"/>
                <a:ea typeface="Calibri (MS)"/>
                <a:cs typeface="Calibri (MS)"/>
                <a:sym typeface="Calibri (MS)"/>
              </a:rPr>
              <a:t>Implicarea comunităților locale în planificarea turismului pentru a asigura că activitățile se aliniază cu nevoile și valorile lor.</a:t>
            </a: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Promovarea conștientizării culturale</a:t>
            </a:r>
          </a:p>
          <a:p>
            <a:pPr algn="l" marL="726756" indent="-363378" lvl="1">
              <a:lnSpc>
                <a:spcPts val="3726"/>
              </a:lnSpc>
            </a:pPr>
            <a:r>
              <a:rPr lang="en-US" sz="2700">
                <a:solidFill>
                  <a:srgbClr val="616161"/>
                </a:solidFill>
                <a:latin typeface="Calibri (MS)"/>
                <a:ea typeface="Calibri (MS)"/>
                <a:cs typeface="Calibri (MS)"/>
                <a:sym typeface="Calibri (MS)"/>
              </a:rPr>
              <a:t>Educarea turiștilor cu privire la obiceiurile și tradițiile locale. Acest lucru ajută la promovarea respectului reciproc între vizitatori și localnici.</a:t>
            </a:r>
          </a:p>
          <a:p>
            <a:pPr algn="l" marL="726756" indent="-363378" lvl="1">
              <a:lnSpc>
                <a:spcPts val="3726"/>
              </a:lnSpc>
              <a:buFont typeface="Arial"/>
              <a:buChar char="•"/>
            </a:pPr>
            <a:r>
              <a:rPr lang="en-US" b="true" sz="2700">
                <a:solidFill>
                  <a:srgbClr val="616161"/>
                </a:solidFill>
                <a:latin typeface="Calibri (MS) Bold"/>
                <a:ea typeface="Calibri (MS) Bold"/>
                <a:cs typeface="Calibri (MS) Bold"/>
                <a:sym typeface="Calibri (MS) Bold"/>
              </a:rPr>
              <a:t>Sprijinirea afacerilor locale</a:t>
            </a:r>
          </a:p>
          <a:p>
            <a:pPr algn="l" marL="726756" indent="-363378" lvl="1">
              <a:lnSpc>
                <a:spcPts val="3726"/>
              </a:lnSpc>
            </a:pPr>
            <a:r>
              <a:rPr lang="en-US" sz="2700">
                <a:solidFill>
                  <a:srgbClr val="616161"/>
                </a:solidFill>
                <a:latin typeface="Calibri (MS)"/>
                <a:ea typeface="Calibri (MS)"/>
                <a:cs typeface="Calibri (MS)"/>
                <a:sym typeface="Calibri (MS)"/>
              </a:rPr>
              <a:t>Încurajarea turiștilor să sprijine magazinele și piețele locale, ceea ce stimulează economia locală (Responsible Travel, 2023).</a:t>
            </a:r>
          </a:p>
        </p:txBody>
      </p:sp>
      <p:grpSp>
        <p:nvGrpSpPr>
          <p:cNvPr name="Group 8" id="8"/>
          <p:cNvGrpSpPr/>
          <p:nvPr/>
        </p:nvGrpSpPr>
        <p:grpSpPr>
          <a:xfrm rot="0">
            <a:off x="146952" y="1282005"/>
            <a:ext cx="17916750" cy="826200"/>
            <a:chOff x="0" y="0"/>
            <a:chExt cx="23889000" cy="1101600"/>
          </a:xfrm>
        </p:grpSpPr>
        <p:sp>
          <p:nvSpPr>
            <p:cNvPr name="Freeform 9" id="9"/>
            <p:cNvSpPr/>
            <p:nvPr/>
          </p:nvSpPr>
          <p:spPr>
            <a:xfrm flipH="false" flipV="false" rot="0">
              <a:off x="0" y="0"/>
              <a:ext cx="23889001" cy="1101600"/>
            </a:xfrm>
            <a:custGeom>
              <a:avLst/>
              <a:gdLst/>
              <a:ahLst/>
              <a:cxnLst/>
              <a:rect r="r" b="b" t="t" l="l"/>
              <a:pathLst>
                <a:path h="1101600" w="23889001">
                  <a:moveTo>
                    <a:pt x="0" y="0"/>
                  </a:moveTo>
                  <a:lnTo>
                    <a:pt x="23889001" y="0"/>
                  </a:lnTo>
                  <a:lnTo>
                    <a:pt x="23889001" y="1101600"/>
                  </a:lnTo>
                  <a:lnTo>
                    <a:pt x="0" y="1101600"/>
                  </a:lnTo>
                  <a:close/>
                </a:path>
              </a:pathLst>
            </a:custGeom>
            <a:solidFill>
              <a:srgbClr val="000000">
                <a:alpha val="0"/>
              </a:srgbClr>
            </a:solidFill>
          </p:spPr>
        </p:sp>
        <p:sp>
          <p:nvSpPr>
            <p:cNvPr name="TextBox 10" id="10"/>
            <p:cNvSpPr txBox="true"/>
            <p:nvPr/>
          </p:nvSpPr>
          <p:spPr>
            <a:xfrm>
              <a:off x="0" y="-19050"/>
              <a:ext cx="23889000" cy="1120650"/>
            </a:xfrm>
            <a:prstGeom prst="rect">
              <a:avLst/>
            </a:prstGeom>
          </p:spPr>
          <p:txBody>
            <a:bodyPr anchor="ctr" rtlCol="false" tIns="0" lIns="0" bIns="0" rIns="0"/>
            <a:lstStyle/>
            <a:p>
              <a:pPr algn="just" marL="0" indent="0" lvl="0">
                <a:lnSpc>
                  <a:spcPts val="3888"/>
                </a:lnSpc>
              </a:pPr>
              <a:r>
                <a:rPr lang="en-US" b="true" sz="3600">
                  <a:solidFill>
                    <a:srgbClr val="A56793"/>
                  </a:solidFill>
                  <a:latin typeface="Calibri (MS) Bold"/>
                  <a:ea typeface="Calibri (MS) Bold"/>
                  <a:cs typeface="Calibri (MS) Bold"/>
                  <a:sym typeface="Calibri (MS) Bold"/>
                </a:rPr>
                <a:t>Principiul 2 - Respectați cultura și comunitățile locale</a:t>
              </a:r>
            </a:p>
          </p:txBody>
        </p:sp>
      </p:grpSp>
      <p:grpSp>
        <p:nvGrpSpPr>
          <p:cNvPr name="Group 11" id="11"/>
          <p:cNvGrpSpPr>
            <a:grpSpLocks noChangeAspect="true"/>
          </p:cNvGrpSpPr>
          <p:nvPr/>
        </p:nvGrpSpPr>
        <p:grpSpPr>
          <a:xfrm rot="0">
            <a:off x="9348712" y="2034825"/>
            <a:ext cx="8601075" cy="8129588"/>
            <a:chOff x="0" y="0"/>
            <a:chExt cx="11468100" cy="10839450"/>
          </a:xfrm>
        </p:grpSpPr>
        <p:sp>
          <p:nvSpPr>
            <p:cNvPr name="Freeform 12" id="12"/>
            <p:cNvSpPr/>
            <p:nvPr/>
          </p:nvSpPr>
          <p:spPr>
            <a:xfrm flipH="false" flipV="false" rot="0">
              <a:off x="0" y="0"/>
              <a:ext cx="11468100" cy="10839450"/>
            </a:xfrm>
            <a:custGeom>
              <a:avLst/>
              <a:gdLst/>
              <a:ahLst/>
              <a:cxnLst/>
              <a:rect r="r" b="b" t="t" l="l"/>
              <a:pathLst>
                <a:path h="10839450" w="11468100">
                  <a:moveTo>
                    <a:pt x="0" y="0"/>
                  </a:moveTo>
                  <a:lnTo>
                    <a:pt x="11468100" y="0"/>
                  </a:lnTo>
                  <a:lnTo>
                    <a:pt x="11468100" y="10839450"/>
                  </a:lnTo>
                  <a:lnTo>
                    <a:pt x="0" y="10839450"/>
                  </a:lnTo>
                  <a:lnTo>
                    <a:pt x="0" y="0"/>
                  </a:lnTo>
                  <a:close/>
                </a:path>
              </a:pathLst>
            </a:custGeom>
            <a:blipFill>
              <a:blip r:embed="rId3"/>
              <a:stretch>
                <a:fillRect l="-1" t="0" r="-1" b="0"/>
              </a:stretch>
            </a:blipFill>
          </p:spPr>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DAGv1s1zs_U</dc:identifier>
  <dcterms:modified xsi:type="dcterms:W3CDTF">2011-08-01T06:04:30Z</dcterms:modified>
  <cp:revision>1</cp:revision>
  <dc:title>Copy of Module 1_Sub module 1.pptx</dc:title>
</cp:coreProperties>
</file>